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2" name="Shape 25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Group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Rectangle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Rectangle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Rectangle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Rectangle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Rectangle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Rectangle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Rectangle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Rectangle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Rectangle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Rectangle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Rectangle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Rectangle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Rectangle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Rectangle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Rectangle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Rectangle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Rectangle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Rectangle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Rectangle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Rectangle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Rectangle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Rectangle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Rectangle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Rectangle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Rectangle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Rectangle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Rectangle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Rectangle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Rectangle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Rectangle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Rectangle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Rectangle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Rectangle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Rectangle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Rectangle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Rectangle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Rectangle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Rectangle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Rectangle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Rectangle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Rectangle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Rectangle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Title Text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8" name="Body Level One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9" name="Slide Number"/>
          <p:cNvSpPr txBox="1"/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8" name="Slide Number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lide Number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itle Text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3" name="Body Level One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4" name="Rectangle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215" name="Rectangle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216" name="Slide Number"/>
          <p:cNvSpPr txBox="1"/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4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5" name="Slide Number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bg>
      <p:bgPr>
        <a:solidFill>
          <a:srgbClr val="FCFF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itle Text"/>
          <p:cNvSpPr txBox="1"/>
          <p:nvPr>
            <p:ph type="title"/>
          </p:nvPr>
        </p:nvSpPr>
        <p:spPr>
          <a:xfrm>
            <a:off x="2578099" y="2447924"/>
            <a:ext cx="7848602" cy="2476501"/>
          </a:xfrm>
          <a:prstGeom prst="rect">
            <a:avLst/>
          </a:prstGeom>
        </p:spPr>
        <p:txBody>
          <a:bodyPr lIns="38100" tIns="38100" rIns="38100" bIns="38100" anchor="b"/>
          <a:lstStyle>
            <a:lvl1pPr>
              <a:defRPr sz="7800">
                <a:solidFill>
                  <a:srgbClr val="044B48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42" name="Body Level One…"/>
          <p:cNvSpPr txBox="1"/>
          <p:nvPr>
            <p:ph type="body" sz="quarter" idx="1"/>
          </p:nvPr>
        </p:nvSpPr>
        <p:spPr>
          <a:xfrm>
            <a:off x="2578099" y="4991100"/>
            <a:ext cx="7848602" cy="847725"/>
          </a:xfrm>
          <a:prstGeom prst="rect">
            <a:avLst/>
          </a:prstGeom>
        </p:spPr>
        <p:txBody>
          <a:bodyPr lIns="38100" tIns="38100" rIns="38100" bIns="38100" anchor="t"/>
          <a:lstStyle>
            <a:lvl1pPr marL="0" indent="0" algn="ctr">
              <a:spcBef>
                <a:spcPts val="0"/>
              </a:spcBef>
              <a:buSzTx/>
              <a:buNone/>
              <a:defRPr sz="3000">
                <a:solidFill>
                  <a:srgbClr val="044B48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3000">
                <a:solidFill>
                  <a:srgbClr val="044B48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3000">
                <a:solidFill>
                  <a:srgbClr val="044B48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3000">
                <a:solidFill>
                  <a:srgbClr val="044B48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3000">
                <a:solidFill>
                  <a:srgbClr val="044B48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3" name="Rectangle"/>
          <p:cNvSpPr/>
          <p:nvPr/>
        </p:nvSpPr>
        <p:spPr>
          <a:xfrm>
            <a:off x="-5030" y="9109517"/>
            <a:ext cx="13014860" cy="677334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244" name="Rectangle"/>
          <p:cNvSpPr/>
          <p:nvPr/>
        </p:nvSpPr>
        <p:spPr>
          <a:xfrm>
            <a:off x="-5030" y="-18063"/>
            <a:ext cx="13014859" cy="677335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245" name="Slide Number"/>
          <p:cNvSpPr txBox="1"/>
          <p:nvPr>
            <p:ph type="sldNum" sz="quarter" idx="2"/>
          </p:nvPr>
        </p:nvSpPr>
        <p:spPr>
          <a:xfrm>
            <a:off x="6340208" y="8158162"/>
            <a:ext cx="314859" cy="3175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7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6.png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13.tif"/><Relationship Id="rId7" Type="http://schemas.openxmlformats.org/officeDocument/2006/relationships/image" Target="../media/image62.png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tif"/><Relationship Id="rId3" Type="http://schemas.openxmlformats.org/officeDocument/2006/relationships/image" Target="../media/image30.png"/><Relationship Id="rId4" Type="http://schemas.openxmlformats.org/officeDocument/2006/relationships/image" Target="../media/image7.png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6.png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7.png"/><Relationship Id="rId3" Type="http://schemas.openxmlformats.org/officeDocument/2006/relationships/hyperlink" Target="http://ichigojam.net/IchigoJam.html" TargetMode="External"/></Relationships>
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tif"/></Relationships>
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tif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4.tif"/></Relationships>
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s://fukuno.jig.jp/app/IchigoJam/" TargetMode="External"/><Relationship Id="rId3" Type="http://schemas.openxmlformats.org/officeDocument/2006/relationships/image" Target="../media/image72.png"/></Relationships>
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"/><Relationship Id="rId3" Type="http://schemas.openxmlformats.org/officeDocument/2006/relationships/image" Target="../media/image16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tif"/><Relationship Id="rId3" Type="http://schemas.openxmlformats.org/officeDocument/2006/relationships/image" Target="../media/image18.tif"/><Relationship Id="rId4" Type="http://schemas.openxmlformats.org/officeDocument/2006/relationships/image" Target="../media/image75.png"/></Relationships>
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9.tif"/></Relationships>

</file>

<file path=ppt/slides/_rels/slide1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Relationship Id="rId3" Type="http://schemas.openxmlformats.org/officeDocument/2006/relationships/image" Target="../media/image4.tif"/><Relationship Id="rId4" Type="http://schemas.openxmlformats.org/officeDocument/2006/relationships/hyperlink" Target="https://www.amazon.co.jp/dp/B005LL9J9G/" TargetMode="External"/></Relationships>

</file>

<file path=ppt/slides/_rels/slide1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0.tif"/><Relationship Id="rId3" Type="http://schemas.openxmlformats.org/officeDocument/2006/relationships/hyperlink" Target="http://fukuno.jig.jp/" TargetMode="External"/><Relationship Id="rId4" Type="http://schemas.openxmlformats.org/officeDocument/2006/relationships/image" Target="../media/image21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Relationship Id="rId3" Type="http://schemas.openxmlformats.org/officeDocument/2006/relationships/image" Target="../media/image4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tif"/><Relationship Id="rId3" Type="http://schemas.openxmlformats.org/officeDocument/2006/relationships/image" Target="../media/image18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3.tif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Relationship Id="rId3" Type="http://schemas.openxmlformats.org/officeDocument/2006/relationships/image" Target="../media/image19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1.png"/><Relationship Id="rId3" Type="http://schemas.openxmlformats.org/officeDocument/2006/relationships/image" Target="../media/image19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tif"/><Relationship Id="rId3" Type="http://schemas.openxmlformats.org/officeDocument/2006/relationships/image" Target="../media/image3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tif"/><Relationship Id="rId3" Type="http://schemas.openxmlformats.org/officeDocument/2006/relationships/image" Target="../media/image3.tif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6.tif"/><Relationship Id="rId6" Type="http://schemas.openxmlformats.org/officeDocument/2006/relationships/image" Target="../media/image7.tif"/><Relationship Id="rId7" Type="http://schemas.openxmlformats.org/officeDocument/2006/relationships/image" Target="../media/image26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tif"/><Relationship Id="rId3" Type="http://schemas.openxmlformats.org/officeDocument/2006/relationships/image" Target="../media/image27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tif"/><Relationship Id="rId3" Type="http://schemas.openxmlformats.org/officeDocument/2006/relationships/image" Target="../media/image18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tif"/><Relationship Id="rId3" Type="http://schemas.openxmlformats.org/officeDocument/2006/relationships/image" Target="../media/image18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tif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tif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tif"/><Relationship Id="rId3" Type="http://schemas.openxmlformats.org/officeDocument/2006/relationships/image" Target="../media/image30.png"/><Relationship Id="rId4" Type="http://schemas.openxmlformats.org/officeDocument/2006/relationships/image" Target="../media/image7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tif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Relationship Id="rId3" Type="http://schemas.openxmlformats.org/officeDocument/2006/relationships/image" Target="../media/image4.tif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tif"/><Relationship Id="rId3" Type="http://schemas.openxmlformats.org/officeDocument/2006/relationships/image" Target="../media/image18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Relationship Id="rId3" Type="http://schemas.openxmlformats.org/officeDocument/2006/relationships/image" Target="../media/image33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4.png"/><Relationship Id="rId3" Type="http://schemas.openxmlformats.org/officeDocument/2006/relationships/hyperlink" Target="https://www.youtube.com/watch?v=imF5dVk2i1M" TargetMode="External"/><Relationship Id="rId4" Type="http://schemas.openxmlformats.org/officeDocument/2006/relationships/image" Target="../media/image15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Relationship Id="rId3" Type="http://schemas.openxmlformats.org/officeDocument/2006/relationships/image" Target="../media/image34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19.png"/><Relationship Id="rId8" Type="http://schemas.openxmlformats.org/officeDocument/2006/relationships/image" Target="../media/image40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19.png"/><Relationship Id="rId9" Type="http://schemas.openxmlformats.org/officeDocument/2006/relationships/image" Target="../media/image47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8409" b="10363"/>
          <a:stretch>
            <a:fillRect/>
          </a:stretch>
        </p:blipFill>
        <p:spPr>
          <a:xfrm>
            <a:off x="-80752" y="4828456"/>
            <a:ext cx="6577163" cy="3867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Rectangle"/>
          <p:cNvSpPr/>
          <p:nvPr/>
        </p:nvSpPr>
        <p:spPr>
          <a:xfrm>
            <a:off x="-8467" y="-553707"/>
            <a:ext cx="13021735" cy="5386653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57" name="Rectangle"/>
          <p:cNvSpPr/>
          <p:nvPr/>
        </p:nvSpPr>
        <p:spPr>
          <a:xfrm>
            <a:off x="-8467" y="8693179"/>
            <a:ext cx="13021734" cy="16092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http://ichigojam.net/"/>
          <p:cNvSpPr txBox="1"/>
          <p:nvPr/>
        </p:nvSpPr>
        <p:spPr>
          <a:xfrm>
            <a:off x="7044181" y="91388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260" name="このプレゼンテーションはオープンデータです…"/>
          <p:cNvSpPr txBox="1"/>
          <p:nvPr/>
        </p:nvSpPr>
        <p:spPr>
          <a:xfrm>
            <a:off x="85479" y="8795990"/>
            <a:ext cx="657697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このプレゼンテーションはオープンデータです</a:t>
            </a:r>
          </a:p>
          <a:p>
            <a:pPr>
              <a:defRPr sz="2400"/>
            </a:pPr>
            <a:r>
              <a:t>改変も販売もOKです 自由にご活用ください</a:t>
            </a:r>
          </a:p>
        </p:txBody>
      </p:sp>
      <p:sp>
        <p:nvSpPr>
          <p:cNvPr id="261" name="パソコンづくりとプログラミング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64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パソコンづくりとプログラミング</a:t>
            </a:r>
          </a:p>
          <a:p>
            <a:pPr>
              <a:defRPr sz="64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with IchigoJam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はんだごてよりきけん…"/>
          <p:cNvSpPr txBox="1"/>
          <p:nvPr/>
        </p:nvSpPr>
        <p:spPr>
          <a:xfrm>
            <a:off x="-359244" y="624226"/>
            <a:ext cx="13723289" cy="295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9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はんだごてより</a:t>
            </a:r>
            <a:r>
              <a:rPr>
                <a:solidFill>
                  <a:schemeClr val="accent5"/>
                </a:solidFill>
              </a:rPr>
              <a:t>きけん</a:t>
            </a:r>
          </a:p>
          <a:p>
            <a:pPr defTabSz="457200">
              <a:defRPr sz="9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ニッパー</a:t>
            </a:r>
          </a:p>
        </p:txBody>
      </p:sp>
      <p:pic>
        <p:nvPicPr>
          <p:cNvPr id="2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2699" y="4186766"/>
            <a:ext cx="13190198" cy="45710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ゲームできた！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ゲームできた！？</a:t>
            </a:r>
          </a:p>
        </p:txBody>
      </p:sp>
      <p:pic>
        <p:nvPicPr>
          <p:cNvPr id="13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チートできちゃう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チートできちゃう？</a:t>
            </a:r>
          </a:p>
        </p:txBody>
      </p:sp>
      <p:pic>
        <p:nvPicPr>
          <p:cNvPr id="13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37 X=X&amp;31"/>
          <p:cNvSpPr txBox="1"/>
          <p:nvPr/>
        </p:nvSpPr>
        <p:spPr>
          <a:xfrm>
            <a:off x="75670" y="3778249"/>
            <a:ext cx="12718853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5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37 X=X&amp;31</a:t>
            </a:r>
          </a:p>
        </p:txBody>
      </p:sp>
      <p:sp>
        <p:nvSpPr>
          <p:cNvPr id="1340" name="バグをつぶそ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バグをつぶそう</a:t>
            </a:r>
          </a:p>
        </p:txBody>
      </p:sp>
      <p:sp>
        <p:nvSpPr>
          <p:cNvPr id="1341" name="エンター、F5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エンター、F5</a:t>
            </a:r>
          </a:p>
        </p:txBody>
      </p:sp>
      <p:sp>
        <p:nvSpPr>
          <p:cNvPr id="1342" name="Shift+6…"/>
          <p:cNvSpPr txBox="1"/>
          <p:nvPr/>
        </p:nvSpPr>
        <p:spPr>
          <a:xfrm>
            <a:off x="2342901" y="4812293"/>
            <a:ext cx="211362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Shift+6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アンド</a:t>
            </a:r>
          </a:p>
        </p:txBody>
      </p:sp>
      <p:sp>
        <p:nvSpPr>
          <p:cNvPr id="1343" name="Arrow"/>
          <p:cNvSpPr/>
          <p:nvPr/>
        </p:nvSpPr>
        <p:spPr>
          <a:xfrm rot="16200000">
            <a:off x="3042691" y="4541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44" name="イコール…"/>
          <p:cNvSpPr txBox="1"/>
          <p:nvPr/>
        </p:nvSpPr>
        <p:spPr>
          <a:xfrm>
            <a:off x="1167987" y="12738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1345" name="Arrow"/>
          <p:cNvSpPr/>
          <p:nvPr/>
        </p:nvSpPr>
        <p:spPr>
          <a:xfrm flipH="1" rot="16200000">
            <a:off x="2013992" y="30610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349" name="Group"/>
          <p:cNvGrpSpPr/>
          <p:nvPr/>
        </p:nvGrpSpPr>
        <p:grpSpPr>
          <a:xfrm>
            <a:off x="5554756" y="3757777"/>
            <a:ext cx="687068" cy="714046"/>
            <a:chOff x="0" y="0"/>
            <a:chExt cx="687066" cy="714044"/>
          </a:xfrm>
        </p:grpSpPr>
        <p:sp>
          <p:nvSpPr>
            <p:cNvPr id="1346" name="Rectangle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47" name="Line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48" name="Line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ゲームできた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ゲームできた！</a:t>
            </a:r>
          </a:p>
        </p:txBody>
      </p:sp>
      <p:pic>
        <p:nvPicPr>
          <p:cNvPr id="13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ゲームたいかい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ゲームたいかい！</a:t>
            </a:r>
          </a:p>
        </p:txBody>
      </p:sp>
      <p:pic>
        <p:nvPicPr>
          <p:cNvPr id="13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アプリのきほん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アプリのきほん！</a:t>
            </a:r>
          </a:p>
        </p:txBody>
      </p:sp>
      <p:sp>
        <p:nvSpPr>
          <p:cNvPr id="1358" name="10 CLS:X=15…"/>
          <p:cNvSpPr txBox="1"/>
          <p:nvPr/>
        </p:nvSpPr>
        <p:spPr>
          <a:xfrm>
            <a:off x="621770" y="2443526"/>
            <a:ext cx="12718853" cy="499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CLS:X=15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LC RND(32),23:?”*”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35 WAIT3</a:t>
            </a:r>
            <a:br/>
            <a:r>
              <a:t>36 X=X-BTN(28)+BTN(29)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39 IF SCR(X,5) END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40 GOTO20</a:t>
            </a: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br/>
          </a:p>
        </p:txBody>
      </p:sp>
      <p:sp>
        <p:nvSpPr>
          <p:cNvPr id="1359" name="Line"/>
          <p:cNvSpPr/>
          <p:nvPr/>
        </p:nvSpPr>
        <p:spPr>
          <a:xfrm>
            <a:off x="7018173" y="3101809"/>
            <a:ext cx="5752766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360" name="Line"/>
          <p:cNvSpPr/>
          <p:nvPr/>
        </p:nvSpPr>
        <p:spPr>
          <a:xfrm>
            <a:off x="12722189" y="3102110"/>
            <a:ext cx="1" cy="229793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361" name="Line"/>
          <p:cNvSpPr/>
          <p:nvPr/>
        </p:nvSpPr>
        <p:spPr>
          <a:xfrm flipH="1">
            <a:off x="8831191" y="4951776"/>
            <a:ext cx="1557697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362" name="メインループ…"/>
          <p:cNvSpPr txBox="1"/>
          <p:nvPr/>
        </p:nvSpPr>
        <p:spPr>
          <a:xfrm>
            <a:off x="2715549" y="5791248"/>
            <a:ext cx="10290811" cy="1155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1" sz="3500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メインループ</a:t>
            </a:r>
          </a:p>
          <a:p>
            <a: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（キャラかいて、バランスとって、うごかして、はんだん）</a:t>
            </a:r>
          </a:p>
        </p:txBody>
      </p:sp>
      <p:sp>
        <p:nvSpPr>
          <p:cNvPr id="1363" name="セットアップ…"/>
          <p:cNvSpPr txBox="1"/>
          <p:nvPr/>
        </p:nvSpPr>
        <p:spPr>
          <a:xfrm>
            <a:off x="7160549" y="1673655"/>
            <a:ext cx="2490915" cy="105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1" sz="3000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セットアップ</a:t>
            </a:r>
          </a:p>
          <a:p>
            <a:pPr algn="l" defTabSz="457200">
              <a:defRPr b="1" sz="3000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solidFill>
                  <a:srgbClr val="000000"/>
                </a:solidFill>
              </a:rPr>
              <a:t>（じゅんび）</a:t>
            </a:r>
          </a:p>
        </p:txBody>
      </p:sp>
      <p:sp>
        <p:nvSpPr>
          <p:cNvPr id="1364" name="Line"/>
          <p:cNvSpPr/>
          <p:nvPr/>
        </p:nvSpPr>
        <p:spPr>
          <a:xfrm flipH="1">
            <a:off x="6309764" y="2281056"/>
            <a:ext cx="632903" cy="29381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65" name="Line"/>
          <p:cNvSpPr/>
          <p:nvPr/>
        </p:nvSpPr>
        <p:spPr>
          <a:xfrm flipV="1">
            <a:off x="432258" y="2992012"/>
            <a:ext cx="1" cy="2518130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366" name="Line"/>
          <p:cNvSpPr/>
          <p:nvPr/>
        </p:nvSpPr>
        <p:spPr>
          <a:xfrm flipV="1">
            <a:off x="432258" y="2402887"/>
            <a:ext cx="1" cy="482601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367" name="Line"/>
          <p:cNvSpPr/>
          <p:nvPr/>
        </p:nvSpPr>
        <p:spPr>
          <a:xfrm flipH="1" flipV="1">
            <a:off x="5467458" y="5390571"/>
            <a:ext cx="7258270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368" name="プログラムのつくりをかくにん"/>
          <p:cNvSpPr txBox="1"/>
          <p:nvPr>
            <p:ph type="title"/>
          </p:nvPr>
        </p:nvSpPr>
        <p:spPr>
          <a:xfrm>
            <a:off x="1488049" y="138873"/>
            <a:ext cx="10028702" cy="131312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プログラムのつくりをかくにん</a:t>
            </a:r>
          </a:p>
        </p:txBody>
      </p:sp>
      <p:pic>
        <p:nvPicPr>
          <p:cNvPr id="136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370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371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Rounded Rectangle"/>
          <p:cNvSpPr/>
          <p:nvPr/>
        </p:nvSpPr>
        <p:spPr>
          <a:xfrm>
            <a:off x="559395" y="1784819"/>
            <a:ext cx="3183431" cy="2242390"/>
          </a:xfrm>
          <a:prstGeom prst="roundRect">
            <a:avLst>
              <a:gd name="adj" fmla="val 14046"/>
            </a:avLst>
          </a:prstGeom>
          <a:solidFill>
            <a:srgbClr val="DCDEE0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74" name="Rounded Rectangle"/>
          <p:cNvSpPr/>
          <p:nvPr/>
        </p:nvSpPr>
        <p:spPr>
          <a:xfrm>
            <a:off x="559395" y="7224991"/>
            <a:ext cx="3183431" cy="2242390"/>
          </a:xfrm>
          <a:prstGeom prst="roundRect">
            <a:avLst>
              <a:gd name="adj" fmla="val 14046"/>
            </a:avLst>
          </a:prstGeom>
          <a:solidFill>
            <a:srgbClr val="DCDEE0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75" name="Rounded Rectangle"/>
          <p:cNvSpPr/>
          <p:nvPr/>
        </p:nvSpPr>
        <p:spPr>
          <a:xfrm>
            <a:off x="4279407" y="4515563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DCDEE0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76" name="つないでつくる、プログラム"/>
          <p:cNvSpPr txBox="1"/>
          <p:nvPr>
            <p:ph type="title"/>
          </p:nvPr>
        </p:nvSpPr>
        <p:spPr>
          <a:xfrm>
            <a:off x="342668" y="138873"/>
            <a:ext cx="12460108" cy="160443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つないでつくる、プログラム</a:t>
            </a:r>
          </a:p>
        </p:txBody>
      </p:sp>
      <p:sp>
        <p:nvSpPr>
          <p:cNvPr id="1377" name="セットアップ"/>
          <p:cNvSpPr/>
          <p:nvPr/>
        </p:nvSpPr>
        <p:spPr>
          <a:xfrm>
            <a:off x="1013044" y="2508570"/>
            <a:ext cx="2490915" cy="69944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378" name="メインループ"/>
          <p:cNvSpPr/>
          <p:nvPr/>
        </p:nvSpPr>
        <p:spPr>
          <a:xfrm>
            <a:off x="1013044" y="3177436"/>
            <a:ext cx="2490915" cy="69944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メインループ</a:t>
            </a:r>
          </a:p>
        </p:txBody>
      </p:sp>
      <p:sp>
        <p:nvSpPr>
          <p:cNvPr id="1379" name="タイトル"/>
          <p:cNvSpPr txBox="1"/>
          <p:nvPr/>
        </p:nvSpPr>
        <p:spPr>
          <a:xfrm>
            <a:off x="763983" y="1960824"/>
            <a:ext cx="162306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</a:t>
            </a:r>
          </a:p>
        </p:txBody>
      </p:sp>
      <p:sp>
        <p:nvSpPr>
          <p:cNvPr id="1380" name="セットアップ"/>
          <p:cNvSpPr/>
          <p:nvPr/>
        </p:nvSpPr>
        <p:spPr>
          <a:xfrm>
            <a:off x="1013044" y="5239313"/>
            <a:ext cx="2490915" cy="69944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381" name="メインループ"/>
          <p:cNvSpPr/>
          <p:nvPr/>
        </p:nvSpPr>
        <p:spPr>
          <a:xfrm>
            <a:off x="1013044" y="5908180"/>
            <a:ext cx="2490915" cy="69944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メインループ</a:t>
            </a:r>
          </a:p>
        </p:txBody>
      </p:sp>
      <p:sp>
        <p:nvSpPr>
          <p:cNvPr id="1382" name="Rounded Rectangle"/>
          <p:cNvSpPr/>
          <p:nvPr/>
        </p:nvSpPr>
        <p:spPr>
          <a:xfrm>
            <a:off x="559395" y="4515563"/>
            <a:ext cx="3183431" cy="2242390"/>
          </a:xfrm>
          <a:prstGeom prst="roundRect">
            <a:avLst>
              <a:gd name="adj" fmla="val 14046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83" name="ゲームメイン"/>
          <p:cNvSpPr txBox="1"/>
          <p:nvPr/>
        </p:nvSpPr>
        <p:spPr>
          <a:xfrm>
            <a:off x="763983" y="4640768"/>
            <a:ext cx="236601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ゲームメイン</a:t>
            </a:r>
          </a:p>
        </p:txBody>
      </p:sp>
      <p:sp>
        <p:nvSpPr>
          <p:cNvPr id="1384" name="セットアップ"/>
          <p:cNvSpPr/>
          <p:nvPr/>
        </p:nvSpPr>
        <p:spPr>
          <a:xfrm>
            <a:off x="1013044" y="7948741"/>
            <a:ext cx="2490915" cy="699443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385" name="メインループ"/>
          <p:cNvSpPr/>
          <p:nvPr/>
        </p:nvSpPr>
        <p:spPr>
          <a:xfrm>
            <a:off x="1013044" y="8617608"/>
            <a:ext cx="2490915" cy="69944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メインループ</a:t>
            </a:r>
          </a:p>
        </p:txBody>
      </p:sp>
      <p:sp>
        <p:nvSpPr>
          <p:cNvPr id="1386" name="エンディング"/>
          <p:cNvSpPr txBox="1"/>
          <p:nvPr/>
        </p:nvSpPr>
        <p:spPr>
          <a:xfrm>
            <a:off x="763983" y="7400996"/>
            <a:ext cx="236982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エンディング</a:t>
            </a:r>
          </a:p>
        </p:txBody>
      </p:sp>
      <p:sp>
        <p:nvSpPr>
          <p:cNvPr id="1387" name="セットアップ"/>
          <p:cNvSpPr/>
          <p:nvPr/>
        </p:nvSpPr>
        <p:spPr>
          <a:xfrm>
            <a:off x="4733057" y="5239313"/>
            <a:ext cx="2490915" cy="699443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388" name="メインループ"/>
          <p:cNvSpPr/>
          <p:nvPr/>
        </p:nvSpPr>
        <p:spPr>
          <a:xfrm>
            <a:off x="4733057" y="5908180"/>
            <a:ext cx="2490915" cy="69944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メインループ</a:t>
            </a:r>
          </a:p>
        </p:txBody>
      </p:sp>
      <p:sp>
        <p:nvSpPr>
          <p:cNvPr id="1389" name="ゲームオーバー"/>
          <p:cNvSpPr txBox="1"/>
          <p:nvPr/>
        </p:nvSpPr>
        <p:spPr>
          <a:xfrm>
            <a:off x="4483995" y="4691568"/>
            <a:ext cx="271272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ゲームオーバー</a:t>
            </a:r>
          </a:p>
        </p:txBody>
      </p:sp>
      <p:sp>
        <p:nvSpPr>
          <p:cNvPr id="1390" name="Arrow"/>
          <p:cNvSpPr/>
          <p:nvPr/>
        </p:nvSpPr>
        <p:spPr>
          <a:xfrm rot="5400000">
            <a:off x="1909810" y="4082795"/>
            <a:ext cx="482601" cy="419365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91" name="Arrow"/>
          <p:cNvSpPr/>
          <p:nvPr/>
        </p:nvSpPr>
        <p:spPr>
          <a:xfrm rot="5400000">
            <a:off x="1909810" y="6770050"/>
            <a:ext cx="482601" cy="419365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92" name="Arrow"/>
          <p:cNvSpPr/>
          <p:nvPr/>
        </p:nvSpPr>
        <p:spPr>
          <a:xfrm>
            <a:off x="3767666" y="5502181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93" name="Line"/>
          <p:cNvSpPr/>
          <p:nvPr/>
        </p:nvSpPr>
        <p:spPr>
          <a:xfrm flipH="1" flipV="1">
            <a:off x="3746169" y="6783352"/>
            <a:ext cx="1916841" cy="1066286"/>
          </a:xfrm>
          <a:prstGeom prst="line">
            <a:avLst/>
          </a:prstGeom>
          <a:ln w="508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94" name="こんかいつくったのは…"/>
          <p:cNvSpPr txBox="1"/>
          <p:nvPr/>
        </p:nvSpPr>
        <p:spPr>
          <a:xfrm>
            <a:off x="5368372" y="7543969"/>
            <a:ext cx="6732805" cy="160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こんかいつくったのは</a:t>
            </a:r>
          </a:p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このぶぶん！</a:t>
            </a:r>
          </a:p>
        </p:txBody>
      </p:sp>
      <p:pic>
        <p:nvPicPr>
          <p:cNvPr id="1395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339879" y="1820788"/>
            <a:ext cx="4275455" cy="3269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6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360428" y="5200587"/>
            <a:ext cx="4234357" cy="19319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10 CLS:X=15…"/>
          <p:cNvSpPr txBox="1"/>
          <p:nvPr/>
        </p:nvSpPr>
        <p:spPr>
          <a:xfrm>
            <a:off x="75670" y="1778000"/>
            <a:ext cx="127188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CLS:X=15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LC RND(32),23:?”</a:t>
            </a:r>
            <a:r>
              <a:rPr>
                <a:solidFill>
                  <a:schemeClr val="accent5"/>
                </a:solidFill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35 WAIT3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36 X=X-BTN(28)+BTN(29)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37 X=X&amp;31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39 IF SCR(X,5) END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40 GOTO 20</a:t>
            </a:r>
            <a:br/>
          </a:p>
        </p:txBody>
      </p:sp>
      <p:sp>
        <p:nvSpPr>
          <p:cNvPr id="1399" name="なんいどアップ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なんいどアップ</a:t>
            </a:r>
          </a:p>
        </p:txBody>
      </p:sp>
      <p:sp>
        <p:nvSpPr>
          <p:cNvPr id="1400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10 CLS:X=15…"/>
          <p:cNvSpPr txBox="1"/>
          <p:nvPr/>
        </p:nvSpPr>
        <p:spPr>
          <a:xfrm>
            <a:off x="75670" y="1778000"/>
            <a:ext cx="127188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CLS:X=15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LC RND(32),23:?”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35 WAIT</a:t>
            </a:r>
            <a:r>
              <a:rPr>
                <a:solidFill>
                  <a:schemeClr val="accent5"/>
                </a:solidFill>
              </a:rPr>
              <a:t>6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36 X=X-BTN(28)+BTN(29)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37 X=X&amp;31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39 IF SCR(X,5) END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40 GOTO 20</a:t>
            </a:r>
            <a:br/>
          </a:p>
        </p:txBody>
      </p:sp>
      <p:sp>
        <p:nvSpPr>
          <p:cNvPr id="1403" name="なんいどダウン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なんいどダウン</a:t>
            </a:r>
          </a:p>
        </p:txBody>
      </p:sp>
      <p:sp>
        <p:nvSpPr>
          <p:cNvPr id="1404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10 CLT:CLS:X=15…"/>
          <p:cNvSpPr txBox="1"/>
          <p:nvPr/>
        </p:nvSpPr>
        <p:spPr>
          <a:xfrm>
            <a:off x="75670" y="1892299"/>
            <a:ext cx="12718853" cy="444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8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</a:t>
            </a:r>
            <a:r>
              <a:rPr>
                <a:solidFill>
                  <a:schemeClr val="accent5"/>
                </a:solidFill>
              </a:rPr>
              <a:t>CLT:</a:t>
            </a:r>
            <a:r>
              <a:t>CLS:X=15</a:t>
            </a:r>
          </a:p>
          <a:p>
            <a:pPr algn="l">
              <a:defRPr sz="38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 sz="38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LC RND(32),23:?”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 sz="38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35 WAIT6</a:t>
            </a:r>
          </a:p>
          <a:p>
            <a:pPr algn="l">
              <a:defRPr sz="38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36 X=X-BTN(28)+BTN(29)</a:t>
            </a:r>
          </a:p>
          <a:p>
            <a:pPr algn="l">
              <a:defRPr sz="38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37 X=X&amp;31</a:t>
            </a:r>
          </a:p>
          <a:p>
            <a:pPr algn="l">
              <a:defRPr sz="38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39 IF SCR(X,5) </a:t>
            </a:r>
            <a:r>
              <a:rPr>
                <a:solidFill>
                  <a:schemeClr val="accent5"/>
                </a:solidFill>
              </a:rPr>
              <a:t>?TICK():</a:t>
            </a:r>
            <a:r>
              <a:t>END</a:t>
            </a:r>
          </a:p>
          <a:p>
            <a:pPr algn="l">
              <a:defRPr sz="38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40 GOTO 20</a:t>
            </a:r>
            <a:br/>
          </a:p>
        </p:txBody>
      </p:sp>
      <p:sp>
        <p:nvSpPr>
          <p:cNvPr id="1407" name="スコアをつける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スコアをつける</a:t>
            </a:r>
          </a:p>
        </p:txBody>
      </p:sp>
      <p:sp>
        <p:nvSpPr>
          <p:cNvPr id="1408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ほしじるしはむきに注意"/>
          <p:cNvSpPr txBox="1"/>
          <p:nvPr>
            <p:ph type="title"/>
          </p:nvPr>
        </p:nvSpPr>
        <p:spPr>
          <a:xfrm>
            <a:off x="952500" y="3017469"/>
            <a:ext cx="11099800" cy="285857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　ほしじるしは</a:t>
            </a:r>
            <a:r>
              <a:rPr>
                <a:solidFill>
                  <a:schemeClr val="accent5"/>
                </a:solidFill>
              </a:rPr>
              <a:t>むき</a:t>
            </a:r>
            <a:r>
              <a:t>に注意</a:t>
            </a:r>
          </a:p>
        </p:txBody>
      </p:sp>
      <p:sp>
        <p:nvSpPr>
          <p:cNvPr id="297" name="Star"/>
          <p:cNvSpPr/>
          <p:nvPr/>
        </p:nvSpPr>
        <p:spPr>
          <a:xfrm>
            <a:off x="1002489" y="3814954"/>
            <a:ext cx="1328627" cy="12636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98" name="あとは自分でやってみよう！"/>
          <p:cNvSpPr txBox="1"/>
          <p:nvPr/>
        </p:nvSpPr>
        <p:spPr>
          <a:xfrm>
            <a:off x="1492250" y="1210733"/>
            <a:ext cx="1002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あとは自分でやってみよう！</a:t>
            </a:r>
          </a:p>
        </p:txBody>
      </p:sp>
      <p:grpSp>
        <p:nvGrpSpPr>
          <p:cNvPr id="304" name="Group"/>
          <p:cNvGrpSpPr/>
          <p:nvPr/>
        </p:nvGrpSpPr>
        <p:grpSpPr>
          <a:xfrm>
            <a:off x="8677882" y="6120857"/>
            <a:ext cx="3001820" cy="1084925"/>
            <a:chOff x="0" y="0"/>
            <a:chExt cx="3001818" cy="1084924"/>
          </a:xfrm>
        </p:grpSpPr>
        <p:sp>
          <p:nvSpPr>
            <p:cNvPr id="299" name="Rectangle"/>
            <p:cNvSpPr/>
            <p:nvPr/>
          </p:nvSpPr>
          <p:spPr>
            <a:xfrm rot="5400000">
              <a:off x="1655683" y="-12767"/>
              <a:ext cx="1084925" cy="1110458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0" name="Rectangle"/>
            <p:cNvSpPr/>
            <p:nvPr/>
          </p:nvSpPr>
          <p:spPr>
            <a:xfrm rot="16500000">
              <a:off x="842982" y="-693110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1" name="Rectangle"/>
            <p:cNvSpPr/>
            <p:nvPr/>
          </p:nvSpPr>
          <p:spPr>
            <a:xfrm rot="5400000">
              <a:off x="842982" y="-344422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2" name="Rectangle"/>
            <p:cNvSpPr/>
            <p:nvPr/>
          </p:nvSpPr>
          <p:spPr>
            <a:xfrm rot="5100000">
              <a:off x="830282" y="-843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3" name="Oval"/>
            <p:cNvSpPr/>
            <p:nvPr/>
          </p:nvSpPr>
          <p:spPr>
            <a:xfrm rot="5400000">
              <a:off x="2218155" y="301261"/>
              <a:ext cx="1084925" cy="482402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309" name="Group"/>
          <p:cNvGrpSpPr/>
          <p:nvPr/>
        </p:nvGrpSpPr>
        <p:grpSpPr>
          <a:xfrm flipH="1">
            <a:off x="1853465" y="6187016"/>
            <a:ext cx="913608" cy="2957778"/>
            <a:chOff x="0" y="0"/>
            <a:chExt cx="913606" cy="2957777"/>
          </a:xfrm>
        </p:grpSpPr>
        <p:sp>
          <p:nvSpPr>
            <p:cNvPr id="305" name="Rectangle"/>
            <p:cNvSpPr/>
            <p:nvPr/>
          </p:nvSpPr>
          <p:spPr>
            <a:xfrm>
              <a:off x="261590" y="1184010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6" name="Rectangle"/>
            <p:cNvSpPr/>
            <p:nvPr/>
          </p:nvSpPr>
          <p:spPr>
            <a:xfrm>
              <a:off x="559477" y="866510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7" name="Oval"/>
            <p:cNvSpPr/>
            <p:nvPr/>
          </p:nvSpPr>
          <p:spPr>
            <a:xfrm>
              <a:off x="0" y="0"/>
              <a:ext cx="913607" cy="1104239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8" name="Rectangle"/>
            <p:cNvSpPr/>
            <p:nvPr/>
          </p:nvSpPr>
          <p:spPr>
            <a:xfrm>
              <a:off x="0" y="457200"/>
              <a:ext cx="913607" cy="863600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10" name="IC1:たいらをうちがわへ…"/>
          <p:cNvSpPr txBox="1"/>
          <p:nvPr/>
        </p:nvSpPr>
        <p:spPr>
          <a:xfrm>
            <a:off x="8076480" y="7648853"/>
            <a:ext cx="465810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IC1:たいらをうちがわへ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あしをちょっとひらく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ういててOK!</a:t>
            </a:r>
          </a:p>
        </p:txBody>
      </p:sp>
      <p:sp>
        <p:nvSpPr>
          <p:cNvPr id="311" name="LED1:…"/>
          <p:cNvSpPr txBox="1"/>
          <p:nvPr/>
        </p:nvSpPr>
        <p:spPr>
          <a:xfrm>
            <a:off x="3100916" y="6999091"/>
            <a:ext cx="3924301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LED1:</a:t>
            </a:r>
          </a:p>
          <a:p>
            <a: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ながいあしをうちがわ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10 CLT:CLS:X=15…"/>
          <p:cNvSpPr txBox="1"/>
          <p:nvPr/>
        </p:nvSpPr>
        <p:spPr>
          <a:xfrm>
            <a:off x="75670" y="1409700"/>
            <a:ext cx="12718853" cy="541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8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</a:t>
            </a:r>
            <a:r>
              <a:rPr>
                <a:solidFill>
                  <a:schemeClr val="accent5"/>
                </a:solidFill>
              </a:rPr>
              <a:t>CLT:</a:t>
            </a:r>
            <a:r>
              <a:t>CLS:X=15</a:t>
            </a:r>
          </a:p>
          <a:p>
            <a:pPr algn="l">
              <a:defRPr sz="38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 sz="38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LC RND(32),23:?”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 sz="38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35 WAIT10</a:t>
            </a:r>
            <a:r>
              <a:rPr>
                <a:solidFill>
                  <a:schemeClr val="accent5"/>
                </a:solidFill>
              </a:rPr>
              <a:t>-TICK()/60</a:t>
            </a:r>
          </a:p>
          <a:p>
            <a:pPr algn="l">
              <a:defRPr sz="38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36 X=X-BTN(28)+BTN(29)</a:t>
            </a:r>
          </a:p>
          <a:p>
            <a:pPr algn="l">
              <a:defRPr sz="38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37 X=X&amp;31</a:t>
            </a:r>
          </a:p>
          <a:p>
            <a:pPr algn="l">
              <a:defRPr sz="38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39 IF SCR(X,5) </a:t>
            </a:r>
            <a:r>
              <a:rPr>
                <a:solidFill>
                  <a:schemeClr val="accent5"/>
                </a:solidFill>
              </a:rPr>
              <a:t>?TICK():</a:t>
            </a:r>
            <a:r>
              <a:t>END</a:t>
            </a:r>
          </a:p>
          <a:p>
            <a:pPr algn="l">
              <a:defRPr sz="38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40 GOTO 20</a:t>
            </a:r>
            <a:br/>
          </a:p>
          <a:p>
            <a:pPr algn="l">
              <a:defRPr sz="3800">
                <a:solidFill>
                  <a:schemeClr val="accent5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34 BEEP 5</a:t>
            </a:r>
          </a:p>
        </p:txBody>
      </p:sp>
      <p:sp>
        <p:nvSpPr>
          <p:cNvPr id="1411" name="スコアをつける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スコアをつける</a:t>
            </a:r>
          </a:p>
        </p:txBody>
      </p:sp>
      <p:sp>
        <p:nvSpPr>
          <p:cNvPr id="1412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SAVE1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SAVE1</a:t>
            </a:r>
          </a:p>
        </p:txBody>
      </p:sp>
      <p:pic>
        <p:nvPicPr>
          <p:cNvPr id="14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416" name="F3、1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F3、1、エンター</a:t>
            </a:r>
          </a:p>
        </p:txBody>
      </p:sp>
      <p:sp>
        <p:nvSpPr>
          <p:cNvPr id="1417" name="ほぞん（プログラムかきこみ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84886">
              <a:defRPr sz="41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ほぞん（プログラムかきこみ）</a:t>
            </a:r>
          </a:p>
        </p:txBody>
      </p:sp>
      <p:pic>
        <p:nvPicPr>
          <p:cNvPr id="141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419" name="Circle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420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1424" name="Group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1421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422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423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10 CLT:CLS:X=15…"/>
          <p:cNvSpPr txBox="1"/>
          <p:nvPr/>
        </p:nvSpPr>
        <p:spPr>
          <a:xfrm>
            <a:off x="75670" y="1397000"/>
            <a:ext cx="12718853" cy="541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8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</a:t>
            </a:r>
            <a:r>
              <a:rPr>
                <a:solidFill>
                  <a:schemeClr val="accent5"/>
                </a:solidFill>
              </a:rPr>
              <a:t>CLT:</a:t>
            </a:r>
            <a:r>
              <a:t>CLS:X=15</a:t>
            </a:r>
          </a:p>
          <a:p>
            <a:pPr algn="l">
              <a:defRPr sz="38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 sz="38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LC RND(32),23:?”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 sz="38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35 WAIT10</a:t>
            </a:r>
            <a:r>
              <a:rPr>
                <a:solidFill>
                  <a:schemeClr val="accent5"/>
                </a:solidFill>
              </a:rPr>
              <a:t>-TICK()/60</a:t>
            </a:r>
          </a:p>
          <a:p>
            <a:pPr algn="l">
              <a:defRPr sz="38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36 X=X-</a:t>
            </a:r>
            <a:r>
              <a:rPr>
                <a:solidFill>
                  <a:schemeClr val="accent5"/>
                </a:solidFill>
              </a:rPr>
              <a:t>BTN()</a:t>
            </a:r>
          </a:p>
          <a:p>
            <a:pPr algn="l">
              <a:defRPr sz="38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37 X=X&amp;31</a:t>
            </a:r>
          </a:p>
          <a:p>
            <a:pPr algn="l">
              <a:defRPr sz="38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39 IF SCR(X,5) </a:t>
            </a:r>
            <a:r>
              <a:rPr>
                <a:solidFill>
                  <a:schemeClr val="accent5"/>
                </a:solidFill>
              </a:rPr>
              <a:t>?TICK():</a:t>
            </a:r>
            <a:r>
              <a:t>END</a:t>
            </a:r>
          </a:p>
          <a:p>
            <a:pPr algn="l">
              <a:defRPr sz="38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40 GOTO 20</a:t>
            </a:r>
            <a:br/>
          </a:p>
          <a:p>
            <a:pPr algn="l">
              <a:defRPr sz="3800">
                <a:solidFill>
                  <a:schemeClr val="accent5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34 BEEP 5</a:t>
            </a:r>
          </a:p>
        </p:txBody>
      </p:sp>
      <p:sp>
        <p:nvSpPr>
          <p:cNvPr id="1427" name="スコアをつける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スコアをつける</a:t>
            </a:r>
          </a:p>
        </p:txBody>
      </p:sp>
      <p:sp>
        <p:nvSpPr>
          <p:cNvPr id="1428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Rectangle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143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1433" name="でんしこうさく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でんしこうさく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センサーデバイスづくり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</a:t>
            </a:r>
          </a:p>
        </p:txBody>
      </p:sp>
      <p:pic>
        <p:nvPicPr>
          <p:cNvPr id="143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1435" name="http://ichigojam.net/"/>
          <p:cNvSpPr txBox="1"/>
          <p:nvPr/>
        </p:nvSpPr>
        <p:spPr>
          <a:xfrm>
            <a:off x="7044181" y="91388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1436" name="このプレゼンテーションはオープンデータです"/>
          <p:cNvSpPr txBox="1"/>
          <p:nvPr/>
        </p:nvSpPr>
        <p:spPr>
          <a:xfrm>
            <a:off x="119295" y="9176990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このプレゼンテーションはオープンデータです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NEW"/>
          <p:cNvSpPr txBox="1"/>
          <p:nvPr/>
        </p:nvSpPr>
        <p:spPr>
          <a:xfrm>
            <a:off x="3778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14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440" name="ほぞんしたのは きえない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ほぞんしたのは　</a:t>
            </a:r>
            <a:r>
              <a:t>きえないよ</a:t>
            </a:r>
          </a:p>
        </p:txBody>
      </p:sp>
      <p:sp>
        <p:nvSpPr>
          <p:cNvPr id="1441" name="あたらしくはじめる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あたらしくはじめる</a:t>
            </a:r>
          </a:p>
        </p:txBody>
      </p:sp>
      <p:grpSp>
        <p:nvGrpSpPr>
          <p:cNvPr id="1445" name="Group"/>
          <p:cNvGrpSpPr/>
          <p:nvPr/>
        </p:nvGrpSpPr>
        <p:grpSpPr>
          <a:xfrm>
            <a:off x="2891228" y="4375354"/>
            <a:ext cx="891680" cy="926692"/>
            <a:chOff x="0" y="0"/>
            <a:chExt cx="891678" cy="926690"/>
          </a:xfrm>
        </p:grpSpPr>
        <p:sp>
          <p:nvSpPr>
            <p:cNvPr id="1442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443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444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1377"/>
            <a:ext cx="9551810" cy="542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4578" y="5356620"/>
            <a:ext cx="8319719" cy="4637221"/>
          </a:xfrm>
          <a:prstGeom prst="rect">
            <a:avLst/>
          </a:prstGeom>
          <a:ln w="12700">
            <a:miter lim="400000"/>
          </a:ln>
        </p:spPr>
      </p:pic>
      <p:sp>
        <p:nvSpPr>
          <p:cNvPr id="1449" name="イノシシ…"/>
          <p:cNvSpPr txBox="1"/>
          <p:nvPr/>
        </p:nvSpPr>
        <p:spPr>
          <a:xfrm>
            <a:off x="1013989" y="6379831"/>
            <a:ext cx="2865756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イノシシ</a:t>
            </a:r>
          </a:p>
          <a:p>
            <a:pPr>
              <a:defRPr sz="5000"/>
            </a:pPr>
            <a:r>
              <a:t>自動捕獲</a:t>
            </a:r>
          </a:p>
          <a:p>
            <a:pPr>
              <a:defRPr sz="5000"/>
            </a:pPr>
            <a:r>
              <a:t>システム</a:t>
            </a:r>
          </a:p>
        </p:txBody>
      </p:sp>
      <p:sp>
        <p:nvSpPr>
          <p:cNvPr id="1450" name="NHK…"/>
          <p:cNvSpPr txBox="1"/>
          <p:nvPr/>
        </p:nvSpPr>
        <p:spPr>
          <a:xfrm>
            <a:off x="9298593" y="1343393"/>
            <a:ext cx="3924148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NHK</a:t>
            </a:r>
          </a:p>
          <a:p>
            <a:pPr/>
            <a:r>
              <a:t>おはよう日本</a:t>
            </a:r>
          </a:p>
          <a:p>
            <a:pPr/>
            <a:r>
              <a:t>（東海北陸地区）</a:t>
            </a:r>
          </a:p>
          <a:p>
            <a:pPr/>
            <a:r>
              <a:t>2015.12.7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ながいほうを…"/>
          <p:cNvSpPr txBox="1"/>
          <p:nvPr/>
        </p:nvSpPr>
        <p:spPr>
          <a:xfrm>
            <a:off x="1002844" y="6160146"/>
            <a:ext cx="328307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ながいほうを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うえから8ばんめ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”OUT1”</a:t>
            </a:r>
          </a:p>
        </p:txBody>
      </p:sp>
      <p:sp>
        <p:nvSpPr>
          <p:cNvPr id="1453" name="みじかいほうを…"/>
          <p:cNvSpPr txBox="1"/>
          <p:nvPr/>
        </p:nvSpPr>
        <p:spPr>
          <a:xfrm>
            <a:off x="997319" y="3006050"/>
            <a:ext cx="3294127" cy="162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みじかいほうを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うえから7ばんめ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“GND”</a:t>
            </a:r>
          </a:p>
        </p:txBody>
      </p:sp>
      <p:grpSp>
        <p:nvGrpSpPr>
          <p:cNvPr id="1458" name="Group"/>
          <p:cNvGrpSpPr/>
          <p:nvPr/>
        </p:nvGrpSpPr>
        <p:grpSpPr>
          <a:xfrm>
            <a:off x="864754" y="4689023"/>
            <a:ext cx="3559257" cy="1413750"/>
            <a:chOff x="0" y="0"/>
            <a:chExt cx="3559256" cy="1413749"/>
          </a:xfrm>
        </p:grpSpPr>
        <p:pic>
          <p:nvPicPr>
            <p:cNvPr id="145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16200000">
              <a:off x="371524" y="-371442"/>
              <a:ext cx="1407884" cy="21509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5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62039" r="0" b="0"/>
            <a:stretch>
              <a:fillRect/>
            </a:stretch>
          </p:blipFill>
          <p:spPr>
            <a:xfrm rot="16200000">
              <a:off x="1498094" y="295689"/>
              <a:ext cx="1407884" cy="8165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5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62039" r="0" b="0"/>
            <a:stretch>
              <a:fillRect/>
            </a:stretch>
          </p:blipFill>
          <p:spPr>
            <a:xfrm rot="16200000">
              <a:off x="1989863" y="295689"/>
              <a:ext cx="1407884" cy="8165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57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62039" r="44812" b="0"/>
            <a:stretch>
              <a:fillRect/>
            </a:stretch>
          </p:blipFill>
          <p:spPr>
            <a:xfrm rot="16200000">
              <a:off x="2762518" y="617011"/>
              <a:ext cx="776973" cy="8165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45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32719" t="0" r="0" b="0"/>
          <a:stretch>
            <a:fillRect/>
          </a:stretch>
        </p:blipFill>
        <p:spPr>
          <a:xfrm>
            <a:off x="4822349" y="1506506"/>
            <a:ext cx="7805411" cy="7025207"/>
          </a:xfrm>
          <a:prstGeom prst="rect">
            <a:avLst/>
          </a:prstGeom>
          <a:ln w="12700">
            <a:miter lim="400000"/>
          </a:ln>
        </p:spPr>
      </p:pic>
      <p:sp>
        <p:nvSpPr>
          <p:cNvPr id="1460" name="CN4"/>
          <p:cNvSpPr txBox="1"/>
          <p:nvPr/>
        </p:nvSpPr>
        <p:spPr>
          <a:xfrm>
            <a:off x="4985797" y="8179446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461" name="LEDをつないでみよう"/>
          <p:cNvSpPr txBox="1"/>
          <p:nvPr/>
        </p:nvSpPr>
        <p:spPr>
          <a:xfrm>
            <a:off x="1260602" y="191147"/>
            <a:ext cx="10483597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LEDをつないでみよう</a:t>
            </a:r>
          </a:p>
        </p:txBody>
      </p:sp>
      <p:sp>
        <p:nvSpPr>
          <p:cNvPr id="1462" name="OUT1,1…"/>
          <p:cNvSpPr txBox="1"/>
          <p:nvPr/>
        </p:nvSpPr>
        <p:spPr>
          <a:xfrm>
            <a:off x="8914441" y="8372886"/>
            <a:ext cx="3735653" cy="11176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OUT1,1</a:t>
            </a:r>
          </a:p>
          <a:p>
            <a:pPr algn="l">
              <a:defRPr sz="4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OUT1,0</a:t>
            </a:r>
          </a:p>
        </p:txBody>
      </p:sp>
      <p:sp>
        <p:nvSpPr>
          <p:cNvPr id="1463" name="つないだら -&gt;"/>
          <p:cNvSpPr txBox="1"/>
          <p:nvPr/>
        </p:nvSpPr>
        <p:spPr>
          <a:xfrm>
            <a:off x="5804693" y="8992246"/>
            <a:ext cx="273024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つないだら -&gt;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10 OUT1,1:LED0:WAIT30…"/>
          <p:cNvSpPr txBox="1"/>
          <p:nvPr/>
        </p:nvSpPr>
        <p:spPr>
          <a:xfrm>
            <a:off x="142974" y="3268133"/>
            <a:ext cx="12718852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OUT1,1:LED0:WAIT30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OUT1,0:LED1:WAIT30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GOTO10</a:t>
            </a:r>
          </a:p>
        </p:txBody>
      </p:sp>
      <p:sp>
        <p:nvSpPr>
          <p:cNvPr id="1466" name="しんごうみたい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しんごうみたい？</a:t>
            </a:r>
          </a:p>
        </p:txBody>
      </p:sp>
      <p:sp>
        <p:nvSpPr>
          <p:cNvPr id="1467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NEW…"/>
          <p:cNvSpPr txBox="1"/>
          <p:nvPr/>
        </p:nvSpPr>
        <p:spPr>
          <a:xfrm>
            <a:off x="445558" y="5823471"/>
            <a:ext cx="12731751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NEW</a:t>
            </a:r>
          </a:p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OUT8,0:OUT11,1</a:t>
            </a:r>
          </a:p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A=ANA(2):?A</a:t>
            </a:r>
          </a:p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GOTO20</a:t>
            </a:r>
          </a:p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RUN</a:t>
            </a:r>
          </a:p>
        </p:txBody>
      </p:sp>
      <p:sp>
        <p:nvSpPr>
          <p:cNvPr id="1470" name="おんどセンサーをつなごう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おんどセンサーをつなごう</a:t>
            </a:r>
          </a:p>
        </p:txBody>
      </p:sp>
      <p:pic>
        <p:nvPicPr>
          <p:cNvPr id="147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4901" t="20195" r="0" b="43509"/>
          <a:stretch>
            <a:fillRect/>
          </a:stretch>
        </p:blipFill>
        <p:spPr>
          <a:xfrm>
            <a:off x="10573847" y="2062321"/>
            <a:ext cx="11123816" cy="3755703"/>
          </a:xfrm>
          <a:prstGeom prst="rect">
            <a:avLst/>
          </a:prstGeom>
          <a:ln w="12700">
            <a:miter lim="400000"/>
          </a:ln>
        </p:spPr>
      </p:pic>
      <p:sp>
        <p:nvSpPr>
          <p:cNvPr id="1472" name="たいらなほうを上"/>
          <p:cNvSpPr txBox="1"/>
          <p:nvPr/>
        </p:nvSpPr>
        <p:spPr>
          <a:xfrm>
            <a:off x="3517641" y="2227959"/>
            <a:ext cx="3162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たいらなほうを上</a:t>
            </a:r>
          </a:p>
        </p:txBody>
      </p:sp>
      <p:grpSp>
        <p:nvGrpSpPr>
          <p:cNvPr id="1479" name="Group"/>
          <p:cNvGrpSpPr/>
          <p:nvPr/>
        </p:nvGrpSpPr>
        <p:grpSpPr>
          <a:xfrm>
            <a:off x="4365955" y="2959096"/>
            <a:ext cx="4890956" cy="1662666"/>
            <a:chOff x="0" y="0"/>
            <a:chExt cx="4890955" cy="1662665"/>
          </a:xfrm>
        </p:grpSpPr>
        <p:sp>
          <p:nvSpPr>
            <p:cNvPr id="1473" name="Rectangle"/>
            <p:cNvSpPr/>
            <p:nvPr/>
          </p:nvSpPr>
          <p:spPr>
            <a:xfrm flipH="1" rot="16200000">
              <a:off x="3356545" y="-657006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74" name="Oval"/>
            <p:cNvSpPr/>
            <p:nvPr/>
          </p:nvSpPr>
          <p:spPr>
            <a:xfrm flipH="1" rot="16200000">
              <a:off x="-391187" y="391186"/>
              <a:ext cx="1565498" cy="783125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75" name="Rectangle"/>
            <p:cNvSpPr/>
            <p:nvPr/>
          </p:nvSpPr>
          <p:spPr>
            <a:xfrm flipH="1" rot="16200000">
              <a:off x="3356545" y="-1055601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76" name="Rectangle"/>
            <p:cNvSpPr/>
            <p:nvPr/>
          </p:nvSpPr>
          <p:spPr>
            <a:xfrm flipH="1" rot="17040000">
              <a:off x="2718906" y="556641"/>
              <a:ext cx="185693" cy="163607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77" name="Rectangle"/>
            <p:cNvSpPr/>
            <p:nvPr/>
          </p:nvSpPr>
          <p:spPr>
            <a:xfrm flipH="1" rot="16200000">
              <a:off x="4097065" y="861834"/>
              <a:ext cx="174601" cy="139401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78" name="Rectangle"/>
            <p:cNvSpPr/>
            <p:nvPr/>
          </p:nvSpPr>
          <p:spPr>
            <a:xfrm flipH="1" rot="16200000">
              <a:off x="563156" y="-118602"/>
              <a:ext cx="1565497" cy="18027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485" name="Group"/>
          <p:cNvGrpSpPr/>
          <p:nvPr/>
        </p:nvGrpSpPr>
        <p:grpSpPr>
          <a:xfrm>
            <a:off x="895521" y="2377156"/>
            <a:ext cx="964341" cy="3012812"/>
            <a:chOff x="0" y="0"/>
            <a:chExt cx="964340" cy="3012811"/>
          </a:xfrm>
        </p:grpSpPr>
        <p:sp>
          <p:nvSpPr>
            <p:cNvPr id="1480" name="Rectangle"/>
            <p:cNvSpPr/>
            <p:nvPr/>
          </p:nvSpPr>
          <p:spPr>
            <a:xfrm flipH="1">
              <a:off x="423862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81" name="Oval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82" name="Rectangle"/>
            <p:cNvSpPr/>
            <p:nvPr/>
          </p:nvSpPr>
          <p:spPr>
            <a:xfrm flipH="1">
              <a:off x="669395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83" name="Rectangle"/>
            <p:cNvSpPr/>
            <p:nvPr/>
          </p:nvSpPr>
          <p:spPr>
            <a:xfrm flipH="1">
              <a:off x="178329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84" name="Rectangle"/>
            <p:cNvSpPr/>
            <p:nvPr/>
          </p:nvSpPr>
          <p:spPr>
            <a:xfrm flipH="1">
              <a:off x="0" y="273844"/>
              <a:ext cx="964341" cy="11104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486" name="いちばん下、すこしまげる"/>
          <p:cNvSpPr txBox="1"/>
          <p:nvPr/>
        </p:nvSpPr>
        <p:spPr>
          <a:xfrm>
            <a:off x="3322907" y="4819789"/>
            <a:ext cx="4686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いちばん下、すこしまげる</a:t>
            </a:r>
          </a:p>
        </p:txBody>
      </p:sp>
      <p:sp>
        <p:nvSpPr>
          <p:cNvPr id="1487" name="IN1"/>
          <p:cNvSpPr txBox="1"/>
          <p:nvPr/>
        </p:nvSpPr>
        <p:spPr>
          <a:xfrm>
            <a:off x="9295494" y="3125425"/>
            <a:ext cx="83667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1488" name="IN2"/>
          <p:cNvSpPr txBox="1"/>
          <p:nvPr/>
        </p:nvSpPr>
        <p:spPr>
          <a:xfrm>
            <a:off x="9263617" y="3549128"/>
            <a:ext cx="91935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sp>
        <p:nvSpPr>
          <p:cNvPr id="1489" name="IN4"/>
          <p:cNvSpPr txBox="1"/>
          <p:nvPr/>
        </p:nvSpPr>
        <p:spPr>
          <a:xfrm>
            <a:off x="9281080" y="4340806"/>
            <a:ext cx="91630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IN4</a:t>
            </a:r>
          </a:p>
        </p:txBody>
      </p:sp>
      <p:sp>
        <p:nvSpPr>
          <p:cNvPr id="1490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491" name="MCP9700-A/TO…"/>
          <p:cNvSpPr txBox="1"/>
          <p:nvPr/>
        </p:nvSpPr>
        <p:spPr>
          <a:xfrm>
            <a:off x="86101" y="1286143"/>
            <a:ext cx="26593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MCP9700-A/TO</a:t>
            </a:r>
          </a:p>
          <a:p>
            <a:pPr>
              <a:defRPr sz="2400"/>
            </a:pPr>
            <a:r>
              <a:t>30円</a:t>
            </a:r>
          </a:p>
        </p:txBody>
      </p:sp>
      <p:sp>
        <p:nvSpPr>
          <p:cNvPr id="1492" name="(OUT8)"/>
          <p:cNvSpPr txBox="1"/>
          <p:nvPr/>
        </p:nvSpPr>
        <p:spPr>
          <a:xfrm>
            <a:off x="9266945" y="2846351"/>
            <a:ext cx="84297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(OUT8)</a:t>
            </a:r>
          </a:p>
        </p:txBody>
      </p:sp>
      <p:sp>
        <p:nvSpPr>
          <p:cNvPr id="1493" name="(OUT11)"/>
          <p:cNvSpPr txBox="1"/>
          <p:nvPr/>
        </p:nvSpPr>
        <p:spPr>
          <a:xfrm>
            <a:off x="9225593" y="4775200"/>
            <a:ext cx="976479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(OUT11)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10 OUT8,0:OUT11,1…"/>
          <p:cNvSpPr txBox="1"/>
          <p:nvPr/>
        </p:nvSpPr>
        <p:spPr>
          <a:xfrm>
            <a:off x="445558" y="6128271"/>
            <a:ext cx="12731751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OUT8,0:OUT11,1</a:t>
            </a:r>
          </a:p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A=ANA(2):?A</a:t>
            </a:r>
          </a:p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GOTO20</a:t>
            </a:r>
          </a:p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br/>
            <a:r>
              <a:rPr>
                <a:solidFill>
                  <a:schemeClr val="accent5"/>
                </a:solidFill>
              </a:rPr>
              <a:t>25 OUT1,A&gt;190</a:t>
            </a:r>
          </a:p>
        </p:txBody>
      </p:sp>
      <p:sp>
        <p:nvSpPr>
          <p:cNvPr id="1496" name="あついところチェッカー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あついところチェッカー</a:t>
            </a:r>
          </a:p>
        </p:txBody>
      </p:sp>
      <p:pic>
        <p:nvPicPr>
          <p:cNvPr id="149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4901" t="20195" r="0" b="43509"/>
          <a:stretch>
            <a:fillRect/>
          </a:stretch>
        </p:blipFill>
        <p:spPr>
          <a:xfrm>
            <a:off x="10573847" y="2062321"/>
            <a:ext cx="11123816" cy="3755703"/>
          </a:xfrm>
          <a:prstGeom prst="rect">
            <a:avLst/>
          </a:prstGeom>
          <a:ln w="12700">
            <a:miter lim="400000"/>
          </a:ln>
        </p:spPr>
      </p:pic>
      <p:sp>
        <p:nvSpPr>
          <p:cNvPr id="1498" name="たいらなほうを上"/>
          <p:cNvSpPr txBox="1"/>
          <p:nvPr/>
        </p:nvSpPr>
        <p:spPr>
          <a:xfrm>
            <a:off x="3517641" y="2227959"/>
            <a:ext cx="3162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たいらなほうを上</a:t>
            </a:r>
          </a:p>
        </p:txBody>
      </p:sp>
      <p:grpSp>
        <p:nvGrpSpPr>
          <p:cNvPr id="1505" name="Group"/>
          <p:cNvGrpSpPr/>
          <p:nvPr/>
        </p:nvGrpSpPr>
        <p:grpSpPr>
          <a:xfrm>
            <a:off x="4365955" y="2959096"/>
            <a:ext cx="4890956" cy="1662666"/>
            <a:chOff x="0" y="0"/>
            <a:chExt cx="4890955" cy="1662665"/>
          </a:xfrm>
        </p:grpSpPr>
        <p:sp>
          <p:nvSpPr>
            <p:cNvPr id="1499" name="Rectangle"/>
            <p:cNvSpPr/>
            <p:nvPr/>
          </p:nvSpPr>
          <p:spPr>
            <a:xfrm flipH="1" rot="16200000">
              <a:off x="3356545" y="-657006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00" name="Oval"/>
            <p:cNvSpPr/>
            <p:nvPr/>
          </p:nvSpPr>
          <p:spPr>
            <a:xfrm flipH="1" rot="16200000">
              <a:off x="-391187" y="391186"/>
              <a:ext cx="1565498" cy="783125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01" name="Rectangle"/>
            <p:cNvSpPr/>
            <p:nvPr/>
          </p:nvSpPr>
          <p:spPr>
            <a:xfrm flipH="1" rot="16200000">
              <a:off x="3356545" y="-1055601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02" name="Rectangle"/>
            <p:cNvSpPr/>
            <p:nvPr/>
          </p:nvSpPr>
          <p:spPr>
            <a:xfrm flipH="1" rot="17040000">
              <a:off x="2718906" y="556641"/>
              <a:ext cx="185693" cy="163607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03" name="Rectangle"/>
            <p:cNvSpPr/>
            <p:nvPr/>
          </p:nvSpPr>
          <p:spPr>
            <a:xfrm flipH="1" rot="16200000">
              <a:off x="4097065" y="861834"/>
              <a:ext cx="174601" cy="139401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04" name="Rectangle"/>
            <p:cNvSpPr/>
            <p:nvPr/>
          </p:nvSpPr>
          <p:spPr>
            <a:xfrm flipH="1" rot="16200000">
              <a:off x="563156" y="-118602"/>
              <a:ext cx="1565497" cy="18027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511" name="Group"/>
          <p:cNvGrpSpPr/>
          <p:nvPr/>
        </p:nvGrpSpPr>
        <p:grpSpPr>
          <a:xfrm>
            <a:off x="895521" y="2377156"/>
            <a:ext cx="964341" cy="3012812"/>
            <a:chOff x="0" y="0"/>
            <a:chExt cx="964340" cy="3012811"/>
          </a:xfrm>
        </p:grpSpPr>
        <p:sp>
          <p:nvSpPr>
            <p:cNvPr id="1506" name="Rectangle"/>
            <p:cNvSpPr/>
            <p:nvPr/>
          </p:nvSpPr>
          <p:spPr>
            <a:xfrm flipH="1">
              <a:off x="423862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07" name="Oval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08" name="Rectangle"/>
            <p:cNvSpPr/>
            <p:nvPr/>
          </p:nvSpPr>
          <p:spPr>
            <a:xfrm flipH="1">
              <a:off x="669395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09" name="Rectangle"/>
            <p:cNvSpPr/>
            <p:nvPr/>
          </p:nvSpPr>
          <p:spPr>
            <a:xfrm flipH="1">
              <a:off x="178329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10" name="Rectangle"/>
            <p:cNvSpPr/>
            <p:nvPr/>
          </p:nvSpPr>
          <p:spPr>
            <a:xfrm flipH="1">
              <a:off x="0" y="273844"/>
              <a:ext cx="964341" cy="11104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512" name="いちばん下、すこしまげる"/>
          <p:cNvSpPr txBox="1"/>
          <p:nvPr/>
        </p:nvSpPr>
        <p:spPr>
          <a:xfrm>
            <a:off x="3322907" y="4819789"/>
            <a:ext cx="4686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いちばん下、すこしまげる</a:t>
            </a:r>
          </a:p>
        </p:txBody>
      </p:sp>
      <p:sp>
        <p:nvSpPr>
          <p:cNvPr id="1513" name="IN1"/>
          <p:cNvSpPr txBox="1"/>
          <p:nvPr/>
        </p:nvSpPr>
        <p:spPr>
          <a:xfrm>
            <a:off x="9295494" y="3125425"/>
            <a:ext cx="83667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1514" name="IN2"/>
          <p:cNvSpPr txBox="1"/>
          <p:nvPr/>
        </p:nvSpPr>
        <p:spPr>
          <a:xfrm>
            <a:off x="9263617" y="3549128"/>
            <a:ext cx="91935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sp>
        <p:nvSpPr>
          <p:cNvPr id="1515" name="IN4"/>
          <p:cNvSpPr txBox="1"/>
          <p:nvPr/>
        </p:nvSpPr>
        <p:spPr>
          <a:xfrm>
            <a:off x="9281080" y="4340806"/>
            <a:ext cx="91630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IN4</a:t>
            </a:r>
          </a:p>
        </p:txBody>
      </p:sp>
      <p:sp>
        <p:nvSpPr>
          <p:cNvPr id="1516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517" name="MCP9700-A/TO…"/>
          <p:cNvSpPr txBox="1"/>
          <p:nvPr/>
        </p:nvSpPr>
        <p:spPr>
          <a:xfrm>
            <a:off x="86101" y="1286143"/>
            <a:ext cx="26593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MCP9700-A/TO</a:t>
            </a:r>
          </a:p>
          <a:p>
            <a:pPr>
              <a:defRPr sz="2400"/>
            </a:pPr>
            <a:r>
              <a:t>30円</a:t>
            </a:r>
          </a:p>
        </p:txBody>
      </p:sp>
      <p:sp>
        <p:nvSpPr>
          <p:cNvPr id="1518" name="(OUT8)"/>
          <p:cNvSpPr txBox="1"/>
          <p:nvPr/>
        </p:nvSpPr>
        <p:spPr>
          <a:xfrm>
            <a:off x="9266945" y="2846351"/>
            <a:ext cx="84297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(OUT8)</a:t>
            </a:r>
          </a:p>
        </p:txBody>
      </p:sp>
      <p:sp>
        <p:nvSpPr>
          <p:cNvPr id="1519" name="(OUT11)"/>
          <p:cNvSpPr txBox="1"/>
          <p:nvPr/>
        </p:nvSpPr>
        <p:spPr>
          <a:xfrm>
            <a:off x="9225593" y="4775200"/>
            <a:ext cx="976479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(OUT11)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3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まと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まとめ</a:t>
            </a:r>
          </a:p>
        </p:txBody>
      </p:sp>
      <p:pic>
        <p:nvPicPr>
          <p:cNvPr id="15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ゲームもロボットもデバイスも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 defTabSz="514095">
              <a:defRPr sz="7040"/>
            </a:pPr>
            <a:r>
              <a:t>ゲームもロボットもデバイスも</a:t>
            </a:r>
          </a:p>
          <a:p>
            <a:pPr defTabSz="514095">
              <a:defRPr sz="7040"/>
            </a:pPr>
            <a:r>
              <a:t>じぶんでつくれる！</a:t>
            </a:r>
          </a:p>
        </p:txBody>
      </p:sp>
      <p:pic>
        <p:nvPicPr>
          <p:cNvPr id="15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8534" y="-60953"/>
            <a:ext cx="13241867" cy="9107218"/>
          </a:xfrm>
          <a:prstGeom prst="rect">
            <a:avLst/>
          </a:prstGeom>
          <a:ln w="12700">
            <a:miter lim="400000"/>
          </a:ln>
        </p:spPr>
      </p:pic>
      <p:sp>
        <p:nvSpPr>
          <p:cNvPr id="1528" name="たった100コ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たった100コ</a:t>
            </a:r>
          </a:p>
        </p:txBody>
      </p:sp>
      <p:sp>
        <p:nvSpPr>
          <p:cNvPr id="1529" name="https://ichigojam.net/IchigoJam.html"/>
          <p:cNvSpPr txBox="1"/>
          <p:nvPr/>
        </p:nvSpPr>
        <p:spPr>
          <a:xfrm>
            <a:off x="6507674" y="317499"/>
            <a:ext cx="6500876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https://ichigojam.net/IchigoJam.html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LEDをてんめつさせよう…"/>
          <p:cNvSpPr txBox="1"/>
          <p:nvPr/>
        </p:nvSpPr>
        <p:spPr>
          <a:xfrm>
            <a:off x="6760803" y="633556"/>
            <a:ext cx="61442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LEDをてんめつさせよう</a:t>
            </a:r>
          </a:p>
          <a:p>
            <a:pPr algn="l">
              <a:defRPr sz="2000"/>
            </a:pPr>
            <a:r>
              <a:t>（くうはく＝スペースキー、まんなかのながいキー）</a:t>
            </a:r>
          </a:p>
        </p:txBody>
      </p:sp>
      <p:sp>
        <p:nvSpPr>
          <p:cNvPr id="1532" name="LEDをけそう"/>
          <p:cNvSpPr txBox="1"/>
          <p:nvPr/>
        </p:nvSpPr>
        <p:spPr>
          <a:xfrm>
            <a:off x="240786" y="2394348"/>
            <a:ext cx="163906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LEDをけそう</a:t>
            </a:r>
          </a:p>
        </p:txBody>
      </p:sp>
      <p:sp>
        <p:nvSpPr>
          <p:cNvPr id="1533" name="コンピューターに「まて = WAIT（ウェイト）」"/>
          <p:cNvSpPr txBox="1"/>
          <p:nvPr/>
        </p:nvSpPr>
        <p:spPr>
          <a:xfrm>
            <a:off x="230881" y="3538889"/>
            <a:ext cx="568096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コンピューターに「まて = WAIT（ウェイト）」</a:t>
            </a:r>
          </a:p>
        </p:txBody>
      </p:sp>
      <p:sp>
        <p:nvSpPr>
          <p:cNvPr id="1534" name="LEDをひからせよう"/>
          <p:cNvSpPr txBox="1"/>
          <p:nvPr/>
        </p:nvSpPr>
        <p:spPr>
          <a:xfrm>
            <a:off x="250312" y="1187197"/>
            <a:ext cx="2401063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LEDをひからせよう</a:t>
            </a:r>
          </a:p>
        </p:txBody>
      </p:sp>
      <p:sp>
        <p:nvSpPr>
          <p:cNvPr id="1535" name="IchigoJam はじめのいっぽ"/>
          <p:cNvSpPr txBox="1"/>
          <p:nvPr/>
        </p:nvSpPr>
        <p:spPr>
          <a:xfrm>
            <a:off x="201925" y="265067"/>
            <a:ext cx="6145277" cy="55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はじめのいっぽ</a:t>
            </a:r>
          </a:p>
        </p:txBody>
      </p:sp>
      <p:sp>
        <p:nvSpPr>
          <p:cNvPr id="1536" name="WAIT180で3びょうまつ。WAIT60だと？"/>
          <p:cNvSpPr txBox="1"/>
          <p:nvPr/>
        </p:nvSpPr>
        <p:spPr>
          <a:xfrm>
            <a:off x="443986" y="4790139"/>
            <a:ext cx="49606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WAIT180で3びょうまつ。WAIT60だと？</a:t>
            </a:r>
          </a:p>
        </p:txBody>
      </p:sp>
      <p:sp>
        <p:nvSpPr>
          <p:cNvPr id="1537" name="LEDを1びょうひからせる（  コロンでつなぐ）"/>
          <p:cNvSpPr txBox="1"/>
          <p:nvPr/>
        </p:nvSpPr>
        <p:spPr>
          <a:xfrm>
            <a:off x="253486" y="6042982"/>
            <a:ext cx="599490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LEDを1びょうひからせる（　　コロンでつなぐ）</a:t>
            </a:r>
          </a:p>
        </p:txBody>
      </p:sp>
      <p:sp>
        <p:nvSpPr>
          <p:cNvPr id="1538" name="カーソルキーのうえキーを２かいおす…"/>
          <p:cNvSpPr txBox="1"/>
          <p:nvPr/>
        </p:nvSpPr>
        <p:spPr>
          <a:xfrm>
            <a:off x="406395" y="7226114"/>
            <a:ext cx="6000497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カーソルキーのうえキーを２かいおす</a:t>
            </a:r>
          </a:p>
          <a:p>
            <a:pPr algn="l">
              <a:defRPr sz="2000"/>
            </a:pPr>
            <a:r>
              <a:t>みぎキーを10かいおして、0のばしょまでうごかす</a:t>
            </a:r>
          </a:p>
          <a:p>
            <a:pPr algn="l">
              <a:defRPr sz="2000"/>
            </a:pPr>
            <a:r>
              <a:t>BackSpace（バックスペース）キーで6をけす</a:t>
            </a:r>
            <a:br/>
            <a:r>
              <a:t>18とうち、さいごにエンターキー</a:t>
            </a:r>
          </a:p>
        </p:txBody>
      </p:sp>
      <p:sp>
        <p:nvSpPr>
          <p:cNvPr id="1539" name="ひだりうえのESC（エスケープ）キーでストップ…"/>
          <p:cNvSpPr txBox="1"/>
          <p:nvPr/>
        </p:nvSpPr>
        <p:spPr>
          <a:xfrm>
            <a:off x="6938603" y="3070687"/>
            <a:ext cx="573811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ひだりうえのESC（エスケープ）キーでストップ</a:t>
            </a:r>
          </a:p>
          <a:p>
            <a:pPr algn="l">
              <a:defRPr sz="2000"/>
            </a:pPr>
            <a:r>
              <a:t>RUNのかわりに、F5キーでもOK！</a:t>
            </a:r>
          </a:p>
        </p:txBody>
      </p:sp>
      <p:sp>
        <p:nvSpPr>
          <p:cNvPr id="1540" name="つくったプログラムを、ほぞんしよう（0〜3の4つ）"/>
          <p:cNvSpPr txBox="1"/>
          <p:nvPr/>
        </p:nvSpPr>
        <p:spPr>
          <a:xfrm>
            <a:off x="6771578" y="6058097"/>
            <a:ext cx="619125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つくったプログラムを、ほぞんしよう（0〜3の4つ）</a:t>
            </a:r>
          </a:p>
        </p:txBody>
      </p:sp>
      <p:sp>
        <p:nvSpPr>
          <p:cNvPr id="1541" name="スイッチをきっても、もとどおり"/>
          <p:cNvSpPr txBox="1"/>
          <p:nvPr/>
        </p:nvSpPr>
        <p:spPr>
          <a:xfrm>
            <a:off x="6934265" y="7195066"/>
            <a:ext cx="388874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スイッチをきっても、もとどおり</a:t>
            </a:r>
          </a:p>
        </p:txBody>
      </p:sp>
      <p:sp>
        <p:nvSpPr>
          <p:cNvPr id="1542" name="LED1、と、おして「enter」キー"/>
          <p:cNvSpPr txBox="1"/>
          <p:nvPr/>
        </p:nvSpPr>
        <p:spPr>
          <a:xfrm>
            <a:off x="2269612" y="1785477"/>
            <a:ext cx="3979165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LED1、と、おして「enter」キー</a:t>
            </a:r>
          </a:p>
        </p:txBody>
      </p:sp>
      <p:sp>
        <p:nvSpPr>
          <p:cNvPr id="1543" name="ぎょうのおわりで、エンターキー"/>
          <p:cNvSpPr txBox="1"/>
          <p:nvPr/>
        </p:nvSpPr>
        <p:spPr>
          <a:xfrm>
            <a:off x="2269612" y="2931237"/>
            <a:ext cx="3896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ぎょうのおわりで、エンターキー</a:t>
            </a:r>
          </a:p>
        </p:txBody>
      </p:sp>
      <p:sp>
        <p:nvSpPr>
          <p:cNvPr id="1544" name="エンター"/>
          <p:cNvSpPr txBox="1"/>
          <p:nvPr/>
        </p:nvSpPr>
        <p:spPr>
          <a:xfrm>
            <a:off x="4555151" y="1460500"/>
            <a:ext cx="11303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エンター</a:t>
            </a:r>
          </a:p>
        </p:txBody>
      </p:sp>
      <p:sp>
        <p:nvSpPr>
          <p:cNvPr id="1545" name="セーブ、F3キー、0でもOK！"/>
          <p:cNvSpPr txBox="1"/>
          <p:nvPr/>
        </p:nvSpPr>
        <p:spPr>
          <a:xfrm>
            <a:off x="8989590" y="6620231"/>
            <a:ext cx="34716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セーブ、F3キー、0でもOK！</a:t>
            </a:r>
          </a:p>
        </p:txBody>
      </p:sp>
      <p:sp>
        <p:nvSpPr>
          <p:cNvPr id="1546" name="ロード、F2キー、0でもOK！"/>
          <p:cNvSpPr txBox="1"/>
          <p:nvPr/>
        </p:nvSpPr>
        <p:spPr>
          <a:xfrm>
            <a:off x="9027690" y="7730487"/>
            <a:ext cx="35224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ロード、F2キー、0でもOK！</a:t>
            </a:r>
          </a:p>
        </p:txBody>
      </p:sp>
      <p:sp>
        <p:nvSpPr>
          <p:cNvPr id="1547" name="つぎのプログラムをはじめるまえに"/>
          <p:cNvSpPr txBox="1"/>
          <p:nvPr/>
        </p:nvSpPr>
        <p:spPr>
          <a:xfrm>
            <a:off x="6760436" y="8383188"/>
            <a:ext cx="4150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つぎのプログラムをはじめるまえに</a:t>
            </a:r>
          </a:p>
        </p:txBody>
      </p:sp>
      <p:sp>
        <p:nvSpPr>
          <p:cNvPr id="1548" name="SAVE0"/>
          <p:cNvSpPr txBox="1"/>
          <p:nvPr/>
        </p:nvSpPr>
        <p:spPr>
          <a:xfrm>
            <a:off x="7013026" y="6570744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SAVE0</a:t>
            </a:r>
          </a:p>
        </p:txBody>
      </p:sp>
      <p:sp>
        <p:nvSpPr>
          <p:cNvPr id="1549" name="LOAD0"/>
          <p:cNvSpPr txBox="1"/>
          <p:nvPr/>
        </p:nvSpPr>
        <p:spPr>
          <a:xfrm>
            <a:off x="7013026" y="7666987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LOAD0</a:t>
            </a:r>
          </a:p>
        </p:txBody>
      </p:sp>
      <p:sp>
        <p:nvSpPr>
          <p:cNvPr id="1550" name="NEW"/>
          <p:cNvSpPr txBox="1"/>
          <p:nvPr/>
        </p:nvSpPr>
        <p:spPr>
          <a:xfrm>
            <a:off x="7002252" y="8845388"/>
            <a:ext cx="116995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NEW</a:t>
            </a:r>
          </a:p>
        </p:txBody>
      </p:sp>
      <p:sp>
        <p:nvSpPr>
          <p:cNvPr id="1551" name="LED1"/>
          <p:cNvSpPr txBox="1"/>
          <p:nvPr/>
        </p:nvSpPr>
        <p:spPr>
          <a:xfrm>
            <a:off x="475340" y="1671651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1552" name="LED0"/>
          <p:cNvSpPr txBox="1"/>
          <p:nvPr/>
        </p:nvSpPr>
        <p:spPr>
          <a:xfrm>
            <a:off x="475340" y="2867737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1553" name="WAIT180"/>
          <p:cNvSpPr txBox="1"/>
          <p:nvPr/>
        </p:nvSpPr>
        <p:spPr>
          <a:xfrm>
            <a:off x="475340" y="4067061"/>
            <a:ext cx="251352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WAIT180</a:t>
            </a:r>
          </a:p>
        </p:txBody>
      </p:sp>
      <p:sp>
        <p:nvSpPr>
          <p:cNvPr id="1554" name="WAIT60"/>
          <p:cNvSpPr txBox="1"/>
          <p:nvPr/>
        </p:nvSpPr>
        <p:spPr>
          <a:xfrm>
            <a:off x="475340" y="5331702"/>
            <a:ext cx="220330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WAIT60</a:t>
            </a:r>
          </a:p>
        </p:txBody>
      </p:sp>
      <p:sp>
        <p:nvSpPr>
          <p:cNvPr id="1555" name=":"/>
          <p:cNvSpPr txBox="1"/>
          <p:nvPr/>
        </p:nvSpPr>
        <p:spPr>
          <a:xfrm>
            <a:off x="3565388" y="5955581"/>
            <a:ext cx="38488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1556" name="LED1:WAIT60:LED0"/>
          <p:cNvSpPr txBox="1"/>
          <p:nvPr/>
        </p:nvSpPr>
        <p:spPr>
          <a:xfrm>
            <a:off x="464417" y="6585748"/>
            <a:ext cx="5573047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LED1:WAIT60:LED0</a:t>
            </a:r>
          </a:p>
        </p:txBody>
      </p:sp>
      <p:sp>
        <p:nvSpPr>
          <p:cNvPr id="1557" name="LED1:WAIT180:LED0"/>
          <p:cNvSpPr txBox="1"/>
          <p:nvPr/>
        </p:nvSpPr>
        <p:spPr>
          <a:xfrm>
            <a:off x="464417" y="8853088"/>
            <a:ext cx="584889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LED1:WAIT180:LED0</a:t>
            </a:r>
          </a:p>
        </p:txBody>
      </p:sp>
      <p:sp>
        <p:nvSpPr>
          <p:cNvPr id="1558" name="1 LED1:WAIT10…"/>
          <p:cNvSpPr txBox="1"/>
          <p:nvPr/>
        </p:nvSpPr>
        <p:spPr>
          <a:xfrm>
            <a:off x="7002087" y="1473200"/>
            <a:ext cx="5378451" cy="14732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 LED1:WAIT10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 LED0:WAIT10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 GOTO1</a:t>
            </a:r>
          </a:p>
          <a:p>
            <a:pPr algn="l">
              <a:defRPr sz="26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RUN</a:t>
            </a:r>
          </a:p>
        </p:txBody>
      </p:sp>
      <p:sp>
        <p:nvSpPr>
          <p:cNvPr id="1559" name="プログラムをかいぞうしよう"/>
          <p:cNvSpPr txBox="1"/>
          <p:nvPr/>
        </p:nvSpPr>
        <p:spPr>
          <a:xfrm>
            <a:off x="6741626" y="4087540"/>
            <a:ext cx="34036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プログラムをかいぞうしよう</a:t>
            </a:r>
          </a:p>
        </p:txBody>
      </p:sp>
      <p:sp>
        <p:nvSpPr>
          <p:cNvPr id="1560" name="リスト、F4キーでもOK！"/>
          <p:cNvSpPr txBox="1"/>
          <p:nvPr/>
        </p:nvSpPr>
        <p:spPr>
          <a:xfrm>
            <a:off x="8943256" y="4606704"/>
            <a:ext cx="308737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リスト、F4キーでもOK！</a:t>
            </a:r>
          </a:p>
        </p:txBody>
      </p:sp>
      <p:sp>
        <p:nvSpPr>
          <p:cNvPr id="1561" name="LIST"/>
          <p:cNvSpPr txBox="1"/>
          <p:nvPr/>
        </p:nvSpPr>
        <p:spPr>
          <a:xfrm>
            <a:off x="7009533" y="4555904"/>
            <a:ext cx="149234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sp>
        <p:nvSpPr>
          <p:cNvPr id="1562" name="はやくてんめつさせるにはどこをかえるといい？…"/>
          <p:cNvSpPr txBox="1"/>
          <p:nvPr/>
        </p:nvSpPr>
        <p:spPr>
          <a:xfrm>
            <a:off x="6954966" y="5130741"/>
            <a:ext cx="5764023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はやくてんめつさせるにはどこをかえるといい？</a:t>
            </a:r>
          </a:p>
          <a:p>
            <a:pPr algn="l">
              <a:defRPr sz="2000"/>
            </a:pPr>
            <a:r>
              <a:t>かえたら、かえたぎょうで、エンターキー</a:t>
            </a:r>
          </a:p>
        </p:txBody>
      </p:sp>
      <p:sp>
        <p:nvSpPr>
          <p:cNvPr id="1563" name="ニュー"/>
          <p:cNvSpPr txBox="1"/>
          <p:nvPr/>
        </p:nvSpPr>
        <p:spPr>
          <a:xfrm>
            <a:off x="8373449" y="8896188"/>
            <a:ext cx="858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ニュー</a:t>
            </a:r>
          </a:p>
        </p:txBody>
      </p:sp>
      <p:sp>
        <p:nvSpPr>
          <p:cNvPr id="1564" name="https://ichigojam.net/"/>
          <p:cNvSpPr txBox="1"/>
          <p:nvPr/>
        </p:nvSpPr>
        <p:spPr>
          <a:xfrm>
            <a:off x="9917148" y="9163208"/>
            <a:ext cx="285572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https://ichigojam.net/</a:t>
            </a:r>
          </a:p>
        </p:txBody>
      </p:sp>
      <p:pic>
        <p:nvPicPr>
          <p:cNvPr id="15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5142" y="8703188"/>
            <a:ext cx="1117601" cy="39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https://ichigojam.net/"/>
          <p:cNvSpPr txBox="1"/>
          <p:nvPr/>
        </p:nvSpPr>
        <p:spPr>
          <a:xfrm>
            <a:off x="9345648" y="9055100"/>
            <a:ext cx="2855723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https://ichigojam.net/</a:t>
            </a:r>
          </a:p>
        </p:txBody>
      </p:sp>
      <p:sp>
        <p:nvSpPr>
          <p:cNvPr id="1568" name="やきゅうゲーム（タイミングよくキーをおす）"/>
          <p:cNvSpPr txBox="1"/>
          <p:nvPr/>
        </p:nvSpPr>
        <p:spPr>
          <a:xfrm>
            <a:off x="6989403" y="3074196"/>
            <a:ext cx="5430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やきゅうゲーム</a:t>
            </a:r>
            <a:r>
              <a:t>（タイミングよくキーをおす）</a:t>
            </a:r>
          </a:p>
        </p:txBody>
      </p:sp>
      <p:sp>
        <p:nvSpPr>
          <p:cNvPr id="1569" name="こうそくタイピングゲーム…"/>
          <p:cNvSpPr txBox="1"/>
          <p:nvPr/>
        </p:nvSpPr>
        <p:spPr>
          <a:xfrm>
            <a:off x="257278" y="7431494"/>
            <a:ext cx="3522727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こうそくタイピングゲーム</a:t>
            </a:r>
            <a:endParaRPr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  <a:p>
            <a:pPr algn="l">
              <a:defRPr sz="2000"/>
            </a:pPr>
            <a:r>
              <a:t>（AからZまですばやくおせ）</a:t>
            </a:r>
          </a:p>
        </p:txBody>
      </p:sp>
      <p:sp>
        <p:nvSpPr>
          <p:cNvPr id="1570" name="たしざんめいじんゲーム…"/>
          <p:cNvSpPr txBox="1"/>
          <p:nvPr/>
        </p:nvSpPr>
        <p:spPr>
          <a:xfrm>
            <a:off x="6920986" y="335931"/>
            <a:ext cx="48996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たしざんめいじんゲーム</a:t>
            </a:r>
            <a:endParaRPr>
              <a:latin typeface="ヒラギノ角ゴ ProN W6"/>
              <a:ea typeface="ヒラギノ角ゴ ProN W6"/>
              <a:cs typeface="ヒラギノ角ゴ ProN W6"/>
              <a:sym typeface="ヒラギノ角ゴ ProN W6"/>
            </a:endParaRPr>
          </a:p>
          <a:p>
            <a:pPr algn="l">
              <a:defRPr sz="2000"/>
            </a:pPr>
            <a:r>
              <a:t>（かずをうちこんでエンターでこたえる）</a:t>
            </a:r>
          </a:p>
        </p:txBody>
      </p:sp>
      <p:sp>
        <p:nvSpPr>
          <p:cNvPr id="1571" name="はんのうそくどゲーム…"/>
          <p:cNvSpPr txBox="1"/>
          <p:nvPr/>
        </p:nvSpPr>
        <p:spPr>
          <a:xfrm>
            <a:off x="335307" y="3074037"/>
            <a:ext cx="461340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はんのうそくどゲーム</a:t>
            </a:r>
          </a:p>
          <a:p>
            <a:pPr algn="l">
              <a:defRPr sz="2000"/>
            </a:pPr>
            <a:r>
              <a:t>（LEDひかったらすぐ、スペースキー）</a:t>
            </a:r>
          </a:p>
        </p:txBody>
      </p:sp>
      <p:sp>
        <p:nvSpPr>
          <p:cNvPr id="1572" name="スクリーンジャック（キーをいろいろおすと？）"/>
          <p:cNvSpPr txBox="1"/>
          <p:nvPr/>
        </p:nvSpPr>
        <p:spPr>
          <a:xfrm>
            <a:off x="6995045" y="5929242"/>
            <a:ext cx="567944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スクリーンジャック</a:t>
            </a:r>
            <a:r>
              <a:t>（キーをいろいろおすと？）</a:t>
            </a:r>
          </a:p>
        </p:txBody>
      </p:sp>
      <p:sp>
        <p:nvSpPr>
          <p:cNvPr id="1573" name="IchigoJam ミニゲームズ"/>
          <p:cNvSpPr txBox="1"/>
          <p:nvPr/>
        </p:nvSpPr>
        <p:spPr>
          <a:xfrm>
            <a:off x="278125" y="265067"/>
            <a:ext cx="5700777" cy="55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ミニゲームズ</a:t>
            </a:r>
          </a:p>
        </p:txBody>
      </p:sp>
      <p:pic>
        <p:nvPicPr>
          <p:cNvPr id="15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61542" y="9036050"/>
            <a:ext cx="1117601" cy="393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65321" r="0" b="0"/>
          <a:stretch>
            <a:fillRect/>
          </a:stretch>
        </p:blipFill>
        <p:spPr>
          <a:xfrm>
            <a:off x="8925339" y="7978871"/>
            <a:ext cx="3546742" cy="905929"/>
          </a:xfrm>
          <a:prstGeom prst="rect">
            <a:avLst/>
          </a:prstGeom>
          <a:ln w="12700">
            <a:miter lim="400000"/>
          </a:ln>
        </p:spPr>
      </p:pic>
      <p:sp>
        <p:nvSpPr>
          <p:cNvPr id="1576" name="shift"/>
          <p:cNvSpPr/>
          <p:nvPr/>
        </p:nvSpPr>
        <p:spPr>
          <a:xfrm>
            <a:off x="837152" y="1912180"/>
            <a:ext cx="1489604" cy="60972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1577" name="Arrow"/>
          <p:cNvSpPr/>
          <p:nvPr/>
        </p:nvSpPr>
        <p:spPr>
          <a:xfrm>
            <a:off x="4512279" y="1915863"/>
            <a:ext cx="568672" cy="568672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578" name="+"/>
          <p:cNvSpPr txBox="1"/>
          <p:nvPr/>
        </p:nvSpPr>
        <p:spPr>
          <a:xfrm>
            <a:off x="2436448" y="1798636"/>
            <a:ext cx="497818" cy="6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1579" name="=…"/>
          <p:cNvSpPr/>
          <p:nvPr/>
        </p:nvSpPr>
        <p:spPr>
          <a:xfrm>
            <a:off x="3174250" y="1636967"/>
            <a:ext cx="1110745" cy="1089554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=</a:t>
            </a:r>
          </a:p>
          <a:p>
            <a:pPr>
              <a:defRPr sz="18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18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ほ</a:t>
            </a:r>
          </a:p>
        </p:txBody>
      </p:sp>
      <p:sp>
        <p:nvSpPr>
          <p:cNvPr id="1580" name="-"/>
          <p:cNvSpPr txBox="1"/>
          <p:nvPr/>
        </p:nvSpPr>
        <p:spPr>
          <a:xfrm>
            <a:off x="2803750" y="1856890"/>
            <a:ext cx="1188525" cy="624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1581" name="キーのうえにあるもじはシフトキーをおしながらおす"/>
          <p:cNvSpPr txBox="1"/>
          <p:nvPr/>
        </p:nvSpPr>
        <p:spPr>
          <a:xfrm>
            <a:off x="832004" y="1195781"/>
            <a:ext cx="5295901" cy="323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700"/>
            </a:lvl1pPr>
          </a:lstStyle>
          <a:p>
            <a:pPr/>
            <a:r>
              <a:t>キーのうえにあるもじはシフトキーをおしながらおす</a:t>
            </a:r>
          </a:p>
        </p:txBody>
      </p:sp>
      <p:pic>
        <p:nvPicPr>
          <p:cNvPr id="158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8596" y="1114802"/>
            <a:ext cx="611379" cy="552451"/>
          </a:xfrm>
          <a:prstGeom prst="rect">
            <a:avLst/>
          </a:prstGeom>
          <a:ln w="12700">
            <a:miter lim="400000"/>
          </a:ln>
        </p:spPr>
      </p:pic>
      <p:sp>
        <p:nvSpPr>
          <p:cNvPr id="1583" name="10 LED0…"/>
          <p:cNvSpPr txBox="1"/>
          <p:nvPr/>
        </p:nvSpPr>
        <p:spPr>
          <a:xfrm>
            <a:off x="495708" y="3892273"/>
            <a:ext cx="5501780" cy="1270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baseline="12500"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LED0</a:t>
            </a:r>
          </a:p>
          <a:p>
            <a:pPr algn="l">
              <a:defRPr baseline="12500"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WAIT RND(180)+60</a:t>
            </a:r>
          </a:p>
          <a:p>
            <a:pPr algn="l">
              <a:defRPr baseline="12500"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LED1:CLT</a:t>
            </a:r>
          </a:p>
          <a:p>
            <a:pPr algn="l">
              <a:defRPr baseline="12500"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40 IF BTN(32)=0 CONT</a:t>
            </a:r>
          </a:p>
          <a:p>
            <a:pPr algn="l">
              <a:defRPr baseline="12500"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50 ?TICK()</a:t>
            </a:r>
          </a:p>
        </p:txBody>
      </p:sp>
      <p:sp>
        <p:nvSpPr>
          <p:cNvPr id="1584" name="10 N=65:CLT…"/>
          <p:cNvSpPr txBox="1"/>
          <p:nvPr/>
        </p:nvSpPr>
        <p:spPr>
          <a:xfrm>
            <a:off x="475457" y="8237030"/>
            <a:ext cx="5654041" cy="1270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baseline="12500"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N=65:CLT</a:t>
            </a:r>
          </a:p>
          <a:p>
            <a:pPr algn="l">
              <a:defRPr baseline="12500"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?CHR$(N);</a:t>
            </a:r>
          </a:p>
          <a:p>
            <a:pPr algn="l">
              <a:defRPr baseline="12500"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IF INKEY()!=N CONT</a:t>
            </a:r>
          </a:p>
          <a:p>
            <a:pPr algn="l">
              <a:defRPr baseline="12500"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40 N=N+1:IF N&lt;91 GOTO20</a:t>
            </a:r>
          </a:p>
          <a:p>
            <a:pPr algn="l">
              <a:defRPr baseline="12500"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50 ?:?TICK()/60</a:t>
            </a:r>
          </a:p>
        </p:txBody>
      </p:sp>
      <p:sp>
        <p:nvSpPr>
          <p:cNvPr id="1585" name="10 N=0:CLT…"/>
          <p:cNvSpPr txBox="1"/>
          <p:nvPr/>
        </p:nvSpPr>
        <p:spPr>
          <a:xfrm>
            <a:off x="7105644" y="1147634"/>
            <a:ext cx="5319383" cy="17272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baseline="12500"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N=0:CLT</a:t>
            </a:r>
          </a:p>
          <a:p>
            <a:pPr algn="l">
              <a:defRPr baseline="12500"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A=RND(10)</a:t>
            </a:r>
          </a:p>
          <a:p>
            <a:pPr algn="l">
              <a:defRPr baseline="12500"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B=RND(10)</a:t>
            </a:r>
          </a:p>
          <a:p>
            <a:pPr algn="l">
              <a:defRPr baseline="12500"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40 ?A;”+”;B;”=“;:INPUT C</a:t>
            </a:r>
          </a:p>
          <a:p>
            <a:pPr algn="l">
              <a:defRPr baseline="12500"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50 IF C!=A+B ?”NG!”:END</a:t>
            </a:r>
          </a:p>
          <a:p>
            <a:pPr algn="l">
              <a:defRPr baseline="12500"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60 N=N+1:IF N&lt;10 GOTO20</a:t>
            </a:r>
          </a:p>
          <a:p>
            <a:pPr algn="l">
              <a:defRPr baseline="12500"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70 ?TICK()/60</a:t>
            </a:r>
          </a:p>
        </p:txBody>
      </p:sp>
      <p:sp>
        <p:nvSpPr>
          <p:cNvPr id="1586" name="10 CLS:C=1…"/>
          <p:cNvSpPr txBox="1"/>
          <p:nvPr/>
        </p:nvSpPr>
        <p:spPr>
          <a:xfrm>
            <a:off x="7136723" y="6360718"/>
            <a:ext cx="5319383" cy="12700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baseline="12500"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CLS:C=1</a:t>
            </a:r>
          </a:p>
          <a:p>
            <a:pPr algn="l">
              <a:defRPr baseline="12500"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LC RND(32),RND(22)</a:t>
            </a:r>
          </a:p>
          <a:p>
            <a:pPr algn="l">
              <a:defRPr baseline="12500"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?CHR$(C)</a:t>
            </a:r>
          </a:p>
          <a:p>
            <a:pPr algn="l">
              <a:defRPr baseline="12500"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40 K=INKEY():IF K C=K</a:t>
            </a:r>
          </a:p>
          <a:p>
            <a:pPr algn="l">
              <a:defRPr baseline="12500"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50 GOTO20</a:t>
            </a:r>
          </a:p>
        </p:txBody>
      </p:sp>
      <p:sp>
        <p:nvSpPr>
          <p:cNvPr id="1587" name="10 Y=0…"/>
          <p:cNvSpPr txBox="1"/>
          <p:nvPr/>
        </p:nvSpPr>
        <p:spPr>
          <a:xfrm>
            <a:off x="7136723" y="3519515"/>
            <a:ext cx="5319383" cy="21844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baseline="12500"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Y=0</a:t>
            </a:r>
          </a:p>
          <a:p>
            <a:pPr algn="l">
              <a:defRPr baseline="12500"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CLS</a:t>
            </a:r>
          </a:p>
          <a:p>
            <a:pPr algn="l">
              <a:defRPr baseline="12500"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LC 4,15:?”%”</a:t>
            </a:r>
          </a:p>
          <a:p>
            <a:pPr algn="l">
              <a:defRPr baseline="12500"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40 LC 5,Y:?”O”</a:t>
            </a:r>
          </a:p>
          <a:p>
            <a:pPr algn="l">
              <a:defRPr baseline="12500"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50 IF INKEY() GOTO90</a:t>
            </a:r>
          </a:p>
          <a:p>
            <a:pPr algn="l">
              <a:defRPr baseline="12500"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60 Y=Y+1</a:t>
            </a:r>
          </a:p>
          <a:p>
            <a:pPr algn="l">
              <a:defRPr baseline="12500"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70 WAIT 6</a:t>
            </a:r>
          </a:p>
          <a:p>
            <a:pPr algn="l">
              <a:defRPr baseline="12500"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80 GOTO20</a:t>
            </a:r>
          </a:p>
          <a:p>
            <a:pPr algn="l">
              <a:defRPr baseline="12500"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90 IF Y=15 ?”HIT!”</a:t>
            </a:r>
          </a:p>
        </p:txBody>
      </p:sp>
      <p:pic>
        <p:nvPicPr>
          <p:cNvPr id="158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44847" y="7952892"/>
            <a:ext cx="1489604" cy="904540"/>
          </a:xfrm>
          <a:prstGeom prst="rect">
            <a:avLst/>
          </a:prstGeom>
          <a:ln w="12700">
            <a:miter lim="400000"/>
          </a:ln>
        </p:spPr>
      </p:pic>
      <p:sp>
        <p:nvSpPr>
          <p:cNvPr id="1589" name="="/>
          <p:cNvSpPr txBox="1"/>
          <p:nvPr/>
        </p:nvSpPr>
        <p:spPr>
          <a:xfrm>
            <a:off x="5348197" y="1832805"/>
            <a:ext cx="636430" cy="647701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=</a:t>
            </a:r>
          </a:p>
        </p:txBody>
      </p:sp>
      <p:sp>
        <p:nvSpPr>
          <p:cNvPr id="1590" name="もぐらたたきゲーム（でたかずをすばやく10かいおせ）"/>
          <p:cNvSpPr txBox="1"/>
          <p:nvPr/>
        </p:nvSpPr>
        <p:spPr>
          <a:xfrm>
            <a:off x="282446" y="5436079"/>
            <a:ext cx="651865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もぐらたたきゲーム</a:t>
            </a:r>
            <a:r>
              <a:t>（でたかずをすばやく10かいおせ）</a:t>
            </a:r>
          </a:p>
        </p:txBody>
      </p:sp>
      <p:sp>
        <p:nvSpPr>
          <p:cNvPr id="1591" name="10 N=0:CLT…"/>
          <p:cNvSpPr txBox="1"/>
          <p:nvPr/>
        </p:nvSpPr>
        <p:spPr>
          <a:xfrm>
            <a:off x="460101" y="5913089"/>
            <a:ext cx="5654041" cy="13462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N=0:CLT</a:t>
            </a:r>
          </a:p>
          <a:p>
            <a:pPr algn="l">
              <a:defRPr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A=RND(9)+1</a:t>
            </a:r>
          </a:p>
          <a:p>
            <a:pPr algn="l">
              <a:defRPr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CLS:LC A*3,10:?A</a:t>
            </a:r>
          </a:p>
          <a:p>
            <a:pPr algn="l">
              <a:defRPr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40 IF INKEY()!=A+48 CONT</a:t>
            </a:r>
          </a:p>
          <a:p>
            <a:pPr algn="l">
              <a:defRPr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50 N=N+1:IF N&lt;10 GOTO20</a:t>
            </a:r>
          </a:p>
          <a:p>
            <a:pPr algn="l">
              <a:defRPr sz="16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60 ?TICK()/60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09" y="-1"/>
            <a:ext cx="6921116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594" name="https://ichigojam.net/print/"/>
          <p:cNvSpPr txBox="1"/>
          <p:nvPr/>
        </p:nvSpPr>
        <p:spPr>
          <a:xfrm>
            <a:off x="7719824" y="4432300"/>
            <a:ext cx="4785817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https://ichigojam.net/print/</a:t>
            </a:r>
          </a:p>
        </p:txBody>
      </p:sp>
      <p:sp>
        <p:nvSpPr>
          <p:cNvPr id="1595" name="IchigoJamプリント…"/>
          <p:cNvSpPr txBox="1"/>
          <p:nvPr/>
        </p:nvSpPr>
        <p:spPr>
          <a:xfrm>
            <a:off x="7365752" y="2363258"/>
            <a:ext cx="5493961" cy="186055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IchigoJamプリント</a:t>
            </a: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A5印刷対応ネット教材</a:t>
            </a:r>
          </a:p>
        </p:txBody>
      </p:sp>
      <p:pic>
        <p:nvPicPr>
          <p:cNvPr id="159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082" y="415417"/>
            <a:ext cx="6393165" cy="9042703"/>
          </a:xfrm>
          <a:prstGeom prst="rect">
            <a:avLst/>
          </a:prstGeom>
          <a:ln w="12700">
            <a:miter lim="400000"/>
          </a:ln>
        </p:spPr>
      </p:pic>
      <p:sp>
        <p:nvSpPr>
          <p:cNvPr id="1597" name="まなびかたを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まなびかたを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まなぼう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https://fukuno.jig.jp/app/IchigoJam/"/>
          <p:cNvSpPr txBox="1"/>
          <p:nvPr/>
        </p:nvSpPr>
        <p:spPr>
          <a:xfrm>
            <a:off x="7101926" y="4991099"/>
            <a:ext cx="5920012" cy="8636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800" u="sng">
                <a:latin typeface="Helvetica"/>
                <a:ea typeface="Helvetica"/>
                <a:cs typeface="Helvetica"/>
                <a:sym typeface="Helvetica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https://fukuno.jig.jp/app/IchigoJam/</a:t>
            </a:r>
          </a:p>
        </p:txBody>
      </p:sp>
      <p:sp>
        <p:nvSpPr>
          <p:cNvPr id="1600" name="IchigoJam web…"/>
          <p:cNvSpPr txBox="1"/>
          <p:nvPr/>
        </p:nvSpPr>
        <p:spPr>
          <a:xfrm>
            <a:off x="7361055" y="1686983"/>
            <a:ext cx="5503355" cy="28321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 web</a:t>
            </a:r>
          </a:p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おうちのパソコンでもうごく</a:t>
            </a: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</a:t>
            </a:r>
          </a:p>
        </p:txBody>
      </p:sp>
      <p:pic>
        <p:nvPicPr>
          <p:cNvPr id="160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099" y="75727"/>
            <a:ext cx="6623448" cy="9500546"/>
          </a:xfrm>
          <a:prstGeom prst="rect">
            <a:avLst/>
          </a:prstGeom>
          <a:ln w="12700">
            <a:miter lim="400000"/>
          </a:ln>
        </p:spPr>
      </p:pic>
      <p:sp>
        <p:nvSpPr>
          <p:cNvPr id="1602" name="ウデマエ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ウデマエ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ひろうしよう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鯖江で誕生!? 子供起業家"/>
          <p:cNvSpPr txBox="1"/>
          <p:nvPr>
            <p:ph type="body" sz="quarter" idx="1"/>
          </p:nvPr>
        </p:nvSpPr>
        <p:spPr>
          <a:xfrm>
            <a:off x="285294" y="714796"/>
            <a:ext cx="12434212" cy="1339395"/>
          </a:xfrm>
          <a:prstGeom prst="rect">
            <a:avLst/>
          </a:prstGeom>
        </p:spPr>
        <p:txBody>
          <a:bodyPr/>
          <a:lstStyle>
            <a:lvl1pPr marL="0" indent="0" algn="ctr" defTabSz="338835">
              <a:spcBef>
                <a:spcPts val="2200"/>
              </a:spcBef>
              <a:buSzTx/>
              <a:buNone/>
              <a:defRPr sz="6148"/>
            </a:lvl1pPr>
          </a:lstStyle>
          <a:p>
            <a:pPr/>
            <a:r>
              <a:t>鯖江で誕生!? 子供起業家</a:t>
            </a:r>
          </a:p>
        </p:txBody>
      </p:sp>
      <p:sp>
        <p:nvSpPr>
          <p:cNvPr id="1605" name="Hana道場から子供開発プロダクトの初製品化！"/>
          <p:cNvSpPr txBox="1"/>
          <p:nvPr/>
        </p:nvSpPr>
        <p:spPr>
          <a:xfrm>
            <a:off x="285294" y="7941979"/>
            <a:ext cx="12434212" cy="93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Hana道場から子供開発プロダクトの初製品化！</a:t>
            </a:r>
          </a:p>
        </p:txBody>
      </p:sp>
      <p:pic>
        <p:nvPicPr>
          <p:cNvPr id="16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69" y="2879964"/>
            <a:ext cx="6961096" cy="4362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1127" y="2879964"/>
            <a:ext cx="5831187" cy="3867211"/>
          </a:xfrm>
          <a:prstGeom prst="rect">
            <a:avLst/>
          </a:prstGeom>
          <a:ln w="12700">
            <a:miter lim="400000"/>
          </a:ln>
        </p:spPr>
      </p:pic>
      <p:sp>
        <p:nvSpPr>
          <p:cNvPr id="1608" name="メカ担当：MASAHARU（中2）…"/>
          <p:cNvSpPr txBox="1"/>
          <p:nvPr/>
        </p:nvSpPr>
        <p:spPr>
          <a:xfrm>
            <a:off x="8174740" y="6814438"/>
            <a:ext cx="374396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メカ担当：MASAHARU（中2）</a:t>
            </a:r>
          </a:p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基板担当：MISAKI（高２）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10" name="Table"/>
          <p:cNvGraphicFramePr/>
          <p:nvPr/>
        </p:nvGraphicFramePr>
        <p:xfrm>
          <a:off x="501072" y="3075070"/>
          <a:ext cx="11824856" cy="613573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5912427"/>
                <a:gridCol w="5912427"/>
              </a:tblGrid>
              <a:tr h="2045245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4500">
                          <a:solidFill>
                            <a:srgbClr val="FFFFFF"/>
                          </a:solidFill>
                          <a:sym typeface="ヒラギノ角ゴ ProN W6"/>
                        </a:rPr>
                        <a:t>IchigoJam BASIC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4500">
                          <a:solidFill>
                            <a:srgbClr val="FFFFFF"/>
                          </a:solidFill>
                          <a:sym typeface="ヒラギノ角ゴ ProN W6"/>
                        </a:rPr>
                        <a:t>Python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045245"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?”Hello!”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print(“Hello!”)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045245">
                <a:tc>
                  <a:txBody>
                    <a:bodyPr/>
                    <a:lstStyle/>
                    <a:p>
                      <a:pPr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IF A=3:?”YAH!”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t>if a == 3:</a:t>
                      </a:r>
                    </a:p>
                    <a:p>
                      <a:pPr lvl="3" algn="l">
                        <a:def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t>print(“YAH!”)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1611" name="BASICで基礎を学んで…"/>
          <p:cNvSpPr txBox="1"/>
          <p:nvPr>
            <p:ph type="body" sz="half" idx="1"/>
          </p:nvPr>
        </p:nvSpPr>
        <p:spPr>
          <a:xfrm>
            <a:off x="285294" y="124355"/>
            <a:ext cx="12434212" cy="2588750"/>
          </a:xfrm>
          <a:prstGeom prst="rect">
            <a:avLst/>
          </a:prstGeom>
        </p:spPr>
        <p:txBody>
          <a:bodyPr/>
          <a:lstStyle/>
          <a:p>
            <a:pPr marL="0" indent="0" algn="ctr" defTabSz="391414">
              <a:spcBef>
                <a:spcPts val="2500"/>
              </a:spcBef>
              <a:buSzTx/>
              <a:buNone/>
              <a:defRPr sz="5360"/>
            </a:pPr>
            <a:r>
              <a:t>BASICで基礎を学んで</a:t>
            </a:r>
          </a:p>
          <a:p>
            <a:pPr marL="0" indent="0" algn="ctr" defTabSz="391414">
              <a:spcBef>
                <a:spcPts val="2500"/>
              </a:spcBef>
              <a:buSzTx/>
              <a:buNone/>
              <a:defRPr sz="5360"/>
            </a:pPr>
            <a:r>
              <a:t>Pythonなどへステップアップ！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91" y="-44360"/>
            <a:ext cx="12123895" cy="76917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79400" y="4291682"/>
            <a:ext cx="8002541" cy="5628018"/>
          </a:xfrm>
          <a:prstGeom prst="rect">
            <a:avLst/>
          </a:prstGeom>
          <a:ln w="12700">
            <a:miter lim="400000"/>
          </a:ln>
        </p:spPr>
      </p:pic>
      <p:sp>
        <p:nvSpPr>
          <p:cNvPr id="1615" name="大人も子供も…"/>
          <p:cNvSpPr txBox="1"/>
          <p:nvPr/>
        </p:nvSpPr>
        <p:spPr>
          <a:xfrm>
            <a:off x="8369646" y="7747000"/>
            <a:ext cx="4122574" cy="19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大人も子供も</a:t>
            </a:r>
          </a:p>
          <a:p>
            <a:pPr/>
            <a:r>
              <a:t>みんなでまなべる</a:t>
            </a:r>
          </a:p>
          <a:p>
            <a:pPr/>
            <a:r>
              <a:t>鯖江「</a:t>
            </a: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Hana道場</a:t>
            </a:r>
            <a:r>
              <a:t>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なかよくなろう</a:t>
            </a:r>
          </a:p>
        </p:txBody>
      </p:sp>
      <p:pic>
        <p:nvPicPr>
          <p:cNvPr id="31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第10回 小中学生…"/>
          <p:cNvSpPr txBox="1"/>
          <p:nvPr/>
        </p:nvSpPr>
        <p:spPr>
          <a:xfrm>
            <a:off x="7687597" y="63258"/>
            <a:ext cx="4529938" cy="19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第10回 小中学生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PCNこどもプロコン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2019-2020</a:t>
            </a:r>
          </a:p>
        </p:txBody>
      </p:sp>
      <p:pic>
        <p:nvPicPr>
          <p:cNvPr id="16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8650" y="2016791"/>
            <a:ext cx="2024579" cy="1518435"/>
          </a:xfrm>
          <a:prstGeom prst="rect">
            <a:avLst/>
          </a:prstGeom>
          <a:ln w="12700">
            <a:miter lim="400000"/>
          </a:ln>
        </p:spPr>
      </p:pic>
      <p:sp>
        <p:nvSpPr>
          <p:cNvPr id="1619" name="副賞 ノートPC！"/>
          <p:cNvSpPr txBox="1"/>
          <p:nvPr/>
        </p:nvSpPr>
        <p:spPr>
          <a:xfrm>
            <a:off x="8548942" y="3505079"/>
            <a:ext cx="30239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副賞 </a:t>
            </a:r>
            <a:r>
              <a:rPr b="1"/>
              <a:t>ノートPC</a:t>
            </a:r>
            <a:r>
              <a:t>！</a:t>
            </a:r>
          </a:p>
        </p:txBody>
      </p:sp>
      <p:sp>
        <p:nvSpPr>
          <p:cNvPr id="1620" name="http://pcn.club/contest/"/>
          <p:cNvSpPr txBox="1"/>
          <p:nvPr/>
        </p:nvSpPr>
        <p:spPr>
          <a:xfrm>
            <a:off x="8055795" y="8096979"/>
            <a:ext cx="379354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http://pcn.club/contest/</a:t>
            </a:r>
          </a:p>
        </p:txBody>
      </p:sp>
      <p:pic>
        <p:nvPicPr>
          <p:cNvPr id="162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01596" y="4186133"/>
            <a:ext cx="5701939" cy="3801293"/>
          </a:xfrm>
          <a:prstGeom prst="rect">
            <a:avLst/>
          </a:prstGeom>
          <a:ln w="12700">
            <a:miter lim="400000"/>
          </a:ln>
        </p:spPr>
      </p:pic>
      <p:sp>
        <p:nvSpPr>
          <p:cNvPr id="1622" name="後援：総務省、文科省、経産省、IT総合室…"/>
          <p:cNvSpPr txBox="1"/>
          <p:nvPr/>
        </p:nvSpPr>
        <p:spPr>
          <a:xfrm>
            <a:off x="6948762" y="8778033"/>
            <a:ext cx="600760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後援：総務省、文科省、経産省、IT総合室</a:t>
            </a:r>
          </a:p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高専機構、未来の学びコンソーシアム</a:t>
            </a:r>
          </a:p>
        </p:txBody>
      </p:sp>
      <p:pic>
        <p:nvPicPr>
          <p:cNvPr id="162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933" y="4233"/>
            <a:ext cx="6797318" cy="97451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6570">
              <a:defRPr sz="6630"/>
            </a:pPr>
          </a:p>
        </p:txBody>
      </p:sp>
      <p:sp>
        <p:nvSpPr>
          <p:cNvPr id="1626" name="Body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2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7022"/>
          <a:stretch>
            <a:fillRect/>
          </a:stretch>
        </p:blipFill>
        <p:spPr>
          <a:xfrm>
            <a:off x="-1" y="1460906"/>
            <a:ext cx="13004801" cy="7366725"/>
          </a:xfrm>
          <a:prstGeom prst="rect">
            <a:avLst/>
          </a:prstGeom>
          <a:ln w="12700">
            <a:miter lim="400000"/>
          </a:ln>
        </p:spPr>
      </p:pic>
      <p:sp>
        <p:nvSpPr>
          <p:cNvPr id="1628" name="お母さんのスマホ使いすぎを防止するマシーン！"/>
          <p:cNvSpPr txBox="1"/>
          <p:nvPr/>
        </p:nvSpPr>
        <p:spPr>
          <a:xfrm>
            <a:off x="193040" y="8939742"/>
            <a:ext cx="12618721" cy="679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500"/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お母さんの</a:t>
            </a:r>
            <a:r>
              <a:t>スマホ使いすぎを防止するマシーン！</a:t>
            </a:r>
          </a:p>
        </p:txBody>
      </p:sp>
      <p:sp>
        <p:nvSpPr>
          <p:cNvPr id="1629" name="こどもの発想力"/>
          <p:cNvSpPr txBox="1"/>
          <p:nvPr/>
        </p:nvSpPr>
        <p:spPr>
          <a:xfrm>
            <a:off x="285294" y="25745"/>
            <a:ext cx="12434212" cy="132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 defTabSz="443991">
              <a:spcBef>
                <a:spcPts val="2900"/>
              </a:spcBef>
              <a:defRPr sz="608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こどもの発想力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ほしいものは…"/>
          <p:cNvSpPr txBox="1"/>
          <p:nvPr>
            <p:ph type="body" idx="1"/>
          </p:nvPr>
        </p:nvSpPr>
        <p:spPr>
          <a:xfrm>
            <a:off x="285294" y="1918848"/>
            <a:ext cx="12434212" cy="5915904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800"/>
              </a:spcBef>
              <a:buSzTx/>
              <a:buNone/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ほしいものは</a:t>
            </a:r>
          </a:p>
          <a:p>
            <a:pPr marL="0" indent="0" algn="ctr">
              <a:spcBef>
                <a:spcPts val="3800"/>
              </a:spcBef>
              <a:buSzTx/>
              <a:buNone/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つくろう！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Connection Line"/>
          <p:cNvSpPr/>
          <p:nvPr/>
        </p:nvSpPr>
        <p:spPr>
          <a:xfrm>
            <a:off x="8635492" y="7359801"/>
            <a:ext cx="2446597" cy="1019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65" fill="norm" stroke="1" extrusionOk="0">
                <a:moveTo>
                  <a:pt x="0" y="20920"/>
                </a:moveTo>
                <a:cubicBezTo>
                  <a:pt x="12003" y="21600"/>
                  <a:pt x="19203" y="14627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636" name="Group"/>
          <p:cNvGrpSpPr/>
          <p:nvPr/>
        </p:nvGrpSpPr>
        <p:grpSpPr>
          <a:xfrm>
            <a:off x="7852457" y="8155764"/>
            <a:ext cx="783036" cy="405573"/>
            <a:chOff x="0" y="0"/>
            <a:chExt cx="783034" cy="405572"/>
          </a:xfrm>
        </p:grpSpPr>
        <p:sp>
          <p:nvSpPr>
            <p:cNvPr id="1634" name="Rectangle"/>
            <p:cNvSpPr/>
            <p:nvPr/>
          </p:nvSpPr>
          <p:spPr>
            <a:xfrm rot="16200000">
              <a:off x="27440" y="41797"/>
              <a:ext cx="267098" cy="32197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635" name="Rounded Rectangle"/>
            <p:cNvSpPr/>
            <p:nvPr/>
          </p:nvSpPr>
          <p:spPr>
            <a:xfrm rot="16200000">
              <a:off x="307879" y="-69583"/>
              <a:ext cx="405573" cy="544739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639" name="Group"/>
          <p:cNvGrpSpPr/>
          <p:nvPr/>
        </p:nvGrpSpPr>
        <p:grpSpPr>
          <a:xfrm>
            <a:off x="7813130" y="7309750"/>
            <a:ext cx="1511796" cy="783036"/>
            <a:chOff x="0" y="0"/>
            <a:chExt cx="1511795" cy="783034"/>
          </a:xfrm>
        </p:grpSpPr>
        <p:sp>
          <p:nvSpPr>
            <p:cNvPr id="1637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638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677" name="Connection Line"/>
          <p:cNvSpPr/>
          <p:nvPr/>
        </p:nvSpPr>
        <p:spPr>
          <a:xfrm>
            <a:off x="8361884" y="5326652"/>
            <a:ext cx="1334147" cy="2301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158" h="21600" fill="norm" stroke="1" extrusionOk="0">
                <a:moveTo>
                  <a:pt x="12384" y="21600"/>
                </a:moveTo>
                <a:cubicBezTo>
                  <a:pt x="21600" y="19423"/>
                  <a:pt x="17472" y="1222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164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549"/>
          <a:stretch>
            <a:fillRect/>
          </a:stretch>
        </p:blipFill>
        <p:spPr>
          <a:xfrm>
            <a:off x="4541962" y="2643776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1642" name="IchigoJamにひつようなもの"/>
          <p:cNvSpPr txBox="1"/>
          <p:nvPr/>
        </p:nvSpPr>
        <p:spPr>
          <a:xfrm>
            <a:off x="988086" y="-47532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IchigoJamにひつようなもの</a:t>
            </a:r>
          </a:p>
        </p:txBody>
      </p:sp>
      <p:sp>
        <p:nvSpPr>
          <p:cNvPr id="1678" name="Connection Line"/>
          <p:cNvSpPr/>
          <p:nvPr/>
        </p:nvSpPr>
        <p:spPr>
          <a:xfrm>
            <a:off x="1043229" y="6365279"/>
            <a:ext cx="981313" cy="132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7489" y="19608"/>
                  <a:pt x="289" y="12408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647" name="Group"/>
          <p:cNvGrpSpPr/>
          <p:nvPr/>
        </p:nvGrpSpPr>
        <p:grpSpPr>
          <a:xfrm>
            <a:off x="2024544" y="7355993"/>
            <a:ext cx="1620591" cy="690549"/>
            <a:chOff x="0" y="0"/>
            <a:chExt cx="1620589" cy="690547"/>
          </a:xfrm>
        </p:grpSpPr>
        <p:sp>
          <p:nvSpPr>
            <p:cNvPr id="1644" name="Rectangle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645" name="Rectangle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646" name="Rounded Rectangle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648" name="Rectangle"/>
          <p:cNvSpPr/>
          <p:nvPr/>
        </p:nvSpPr>
        <p:spPr>
          <a:xfrm>
            <a:off x="494052" y="2099609"/>
            <a:ext cx="3225659" cy="2751794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49" name="Rectangle"/>
          <p:cNvSpPr/>
          <p:nvPr/>
        </p:nvSpPr>
        <p:spPr>
          <a:xfrm>
            <a:off x="701749" y="2311772"/>
            <a:ext cx="2810264" cy="173801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654" name="Group"/>
          <p:cNvGrpSpPr/>
          <p:nvPr/>
        </p:nvGrpSpPr>
        <p:grpSpPr>
          <a:xfrm>
            <a:off x="10583914" y="3785774"/>
            <a:ext cx="1214882" cy="1748305"/>
            <a:chOff x="0" y="0"/>
            <a:chExt cx="1214881" cy="1748304"/>
          </a:xfrm>
        </p:grpSpPr>
        <p:sp>
          <p:nvSpPr>
            <p:cNvPr id="1650" name="Rectangle"/>
            <p:cNvSpPr/>
            <p:nvPr/>
          </p:nvSpPr>
          <p:spPr>
            <a:xfrm>
              <a:off x="316064" y="0"/>
              <a:ext cx="201753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651" name="Rectangle"/>
            <p:cNvSpPr/>
            <p:nvPr/>
          </p:nvSpPr>
          <p:spPr>
            <a:xfrm>
              <a:off x="697064" y="0"/>
              <a:ext cx="201753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652" name="Rounded Rectangle"/>
            <p:cNvSpPr/>
            <p:nvPr/>
          </p:nvSpPr>
          <p:spPr>
            <a:xfrm>
              <a:off x="0" y="415072"/>
              <a:ext cx="1214882" cy="1333233"/>
            </a:xfrm>
            <a:prstGeom prst="roundRect">
              <a:avLst>
                <a:gd name="adj" fmla="val 23376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653" name="Rounded Rectangle"/>
            <p:cNvSpPr/>
            <p:nvPr/>
          </p:nvSpPr>
          <p:spPr>
            <a:xfrm>
              <a:off x="215923" y="1331916"/>
              <a:ext cx="783035" cy="297856"/>
            </a:xfrm>
            <a:prstGeom prst="roundRect">
              <a:avLst>
                <a:gd name="adj" fmla="val 394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65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45109" y="6678572"/>
            <a:ext cx="4194675" cy="254715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58" name="Group"/>
          <p:cNvGrpSpPr/>
          <p:nvPr/>
        </p:nvGrpSpPr>
        <p:grpSpPr>
          <a:xfrm rot="5400000">
            <a:off x="10422756" y="6212482"/>
            <a:ext cx="1511797" cy="783036"/>
            <a:chOff x="0" y="0"/>
            <a:chExt cx="1511795" cy="783034"/>
          </a:xfrm>
        </p:grpSpPr>
        <p:sp>
          <p:nvSpPr>
            <p:cNvPr id="1656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657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662" name="Group"/>
          <p:cNvGrpSpPr/>
          <p:nvPr/>
        </p:nvGrpSpPr>
        <p:grpSpPr>
          <a:xfrm rot="16200000">
            <a:off x="221144" y="5453627"/>
            <a:ext cx="1620591" cy="690549"/>
            <a:chOff x="0" y="0"/>
            <a:chExt cx="1620589" cy="690547"/>
          </a:xfrm>
        </p:grpSpPr>
        <p:sp>
          <p:nvSpPr>
            <p:cNvPr id="1659" name="Rectangle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660" name="Rectangle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661" name="Rounded Rectangle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669" name="Group"/>
          <p:cNvGrpSpPr/>
          <p:nvPr/>
        </p:nvGrpSpPr>
        <p:grpSpPr>
          <a:xfrm>
            <a:off x="795866" y="4212021"/>
            <a:ext cx="1620591" cy="494007"/>
            <a:chOff x="0" y="0"/>
            <a:chExt cx="1620589" cy="494005"/>
          </a:xfrm>
        </p:grpSpPr>
        <p:sp>
          <p:nvSpPr>
            <p:cNvPr id="1663" name="Circle"/>
            <p:cNvSpPr/>
            <p:nvPr/>
          </p:nvSpPr>
          <p:spPr>
            <a:xfrm>
              <a:off x="0" y="0"/>
              <a:ext cx="494006" cy="494006"/>
            </a:xfrm>
            <a:prstGeom prst="ellipse">
              <a:avLst/>
            </a:prstGeom>
            <a:solidFill>
              <a:schemeClr val="accent3">
                <a:satOff val="18648"/>
                <a:lumOff val="5971"/>
              </a:schemeClr>
            </a:solidFill>
            <a:ln w="889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64" name="Circle"/>
            <p:cNvSpPr/>
            <p:nvPr/>
          </p:nvSpPr>
          <p:spPr>
            <a:xfrm>
              <a:off x="563292" y="0"/>
              <a:ext cx="494006" cy="494006"/>
            </a:xfrm>
            <a:prstGeom prst="ellipse">
              <a:avLst/>
            </a:prstGeom>
            <a:solidFill>
              <a:schemeClr val="accent5"/>
            </a:solidFill>
            <a:ln w="889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65" name="Circle"/>
            <p:cNvSpPr/>
            <p:nvPr/>
          </p:nvSpPr>
          <p:spPr>
            <a:xfrm>
              <a:off x="1126584" y="0"/>
              <a:ext cx="494006" cy="494006"/>
            </a:xfrm>
            <a:prstGeom prst="ellipse">
              <a:avLst/>
            </a:prstGeom>
            <a:solidFill>
              <a:srgbClr val="FFFFFF"/>
            </a:solidFill>
            <a:ln w="889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66" name="Circle"/>
            <p:cNvSpPr/>
            <p:nvPr/>
          </p:nvSpPr>
          <p:spPr>
            <a:xfrm>
              <a:off x="164435" y="164435"/>
              <a:ext cx="165136" cy="165136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67" name="Circle"/>
            <p:cNvSpPr/>
            <p:nvPr/>
          </p:nvSpPr>
          <p:spPr>
            <a:xfrm>
              <a:off x="727727" y="164435"/>
              <a:ext cx="165136" cy="165136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68" name="Circle"/>
            <p:cNvSpPr/>
            <p:nvPr/>
          </p:nvSpPr>
          <p:spPr>
            <a:xfrm>
              <a:off x="1291019" y="164435"/>
              <a:ext cx="165136" cy="165136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670" name="https://www.amazon.co.jp/dp/B005LL9J9G/"/>
          <p:cNvSpPr txBox="1"/>
          <p:nvPr/>
        </p:nvSpPr>
        <p:spPr>
          <a:xfrm>
            <a:off x="4703888" y="2206685"/>
            <a:ext cx="4182108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3500"/>
              </a:lnSpc>
              <a:defRPr sz="1800">
                <a:latin typeface="Times"/>
                <a:ea typeface="Times"/>
                <a:cs typeface="Times"/>
                <a:sym typeface="Times"/>
                <a:hlinkClick r:id="rId4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4" invalidUrl="" action="" tgtFrame="" tooltip="" history="1" highlightClick="0" endSnd="0"/>
              </a:rPr>
              <a:t>https://www.amazon.co.jp/dp/B005LL9J9G/</a:t>
            </a:r>
          </a:p>
        </p:txBody>
      </p:sp>
      <p:sp>
        <p:nvSpPr>
          <p:cNvPr id="1671" name="1. サンワサプライ 有線USBキーボード…"/>
          <p:cNvSpPr txBox="1"/>
          <p:nvPr/>
        </p:nvSpPr>
        <p:spPr>
          <a:xfrm>
            <a:off x="3991544" y="1299694"/>
            <a:ext cx="560679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1. サンワサプライ 有線USBキーボード</a:t>
            </a:r>
          </a:p>
          <a:p>
            <a:pPr>
              <a:defRPr sz="2400"/>
            </a:pPr>
            <a:r>
              <a:t>SKB-L1UBK  Amazonにて676円</a:t>
            </a:r>
          </a:p>
        </p:txBody>
      </p:sp>
      <p:sp>
        <p:nvSpPr>
          <p:cNvPr id="1672" name="ご家庭のテレビ"/>
          <p:cNvSpPr txBox="1"/>
          <p:nvPr/>
        </p:nvSpPr>
        <p:spPr>
          <a:xfrm>
            <a:off x="982931" y="1497014"/>
            <a:ext cx="22479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ご家庭のテレビ</a:t>
            </a:r>
          </a:p>
        </p:txBody>
      </p:sp>
      <p:sp>
        <p:nvSpPr>
          <p:cNvPr id="1673" name="4. コンポジットケーブル…"/>
          <p:cNvSpPr txBox="1"/>
          <p:nvPr/>
        </p:nvSpPr>
        <p:spPr>
          <a:xfrm>
            <a:off x="150522" y="8135698"/>
            <a:ext cx="391271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4. コンポジットケーブル</a:t>
            </a:r>
          </a:p>
          <a:p>
            <a:pPr>
              <a:defRPr sz="2400"/>
            </a:pPr>
            <a:r>
              <a:t>黄赤白、いずれか1本でOK</a:t>
            </a:r>
          </a:p>
          <a:p>
            <a:pPr>
              <a:defRPr sz="2400"/>
            </a:pPr>
            <a:r>
              <a:t>DAISOにて108円</a:t>
            </a:r>
          </a:p>
        </p:txBody>
      </p:sp>
      <p:sp>
        <p:nvSpPr>
          <p:cNvPr id="1674" name="3. microUSBケーブル…"/>
          <p:cNvSpPr txBox="1"/>
          <p:nvPr/>
        </p:nvSpPr>
        <p:spPr>
          <a:xfrm>
            <a:off x="9299673" y="8459797"/>
            <a:ext cx="351769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3. microUSBケーブル</a:t>
            </a:r>
          </a:p>
          <a:p>
            <a:pPr>
              <a:defRPr sz="2400"/>
            </a:pPr>
            <a:r>
              <a:t>DAISO/Seriaにて108円</a:t>
            </a:r>
          </a:p>
        </p:txBody>
      </p:sp>
      <p:sp>
        <p:nvSpPr>
          <p:cNvPr id="1675" name="2. USB ACアダプター…"/>
          <p:cNvSpPr txBox="1"/>
          <p:nvPr/>
        </p:nvSpPr>
        <p:spPr>
          <a:xfrm>
            <a:off x="9549101" y="2748979"/>
            <a:ext cx="3298242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2. USB ACアダプター</a:t>
            </a:r>
          </a:p>
          <a:p>
            <a:pPr>
              <a:defRPr sz="2400"/>
            </a:pPr>
            <a:r>
              <a:t>DAISOにて324円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90801" y="-243521"/>
            <a:ext cx="5633611" cy="8312233"/>
          </a:xfrm>
          <a:prstGeom prst="rect">
            <a:avLst/>
          </a:prstGeom>
          <a:ln w="12700">
            <a:miter lim="400000"/>
          </a:ln>
        </p:spPr>
      </p:pic>
      <p:sp>
        <p:nvSpPr>
          <p:cNvPr id="1681" name="毎日なにか創るブログ…"/>
          <p:cNvSpPr txBox="1"/>
          <p:nvPr/>
        </p:nvSpPr>
        <p:spPr>
          <a:xfrm>
            <a:off x="4245406" y="7812533"/>
            <a:ext cx="4513988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3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毎日なにか創るブログ</a:t>
            </a:r>
          </a:p>
          <a:p>
            <a:pPr>
              <a:defRPr b="1" sz="3400"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3" invalidUrl="" action="" tgtFrame="" tooltip="" history="1" highlightClick="0" endSnd="0"/>
              </a:rPr>
              <a:t>http://fukuno.jig.jp/</a:t>
            </a:r>
          </a:p>
        </p:txBody>
      </p:sp>
      <p:pic>
        <p:nvPicPr>
          <p:cNvPr id="168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75734" y="6904401"/>
            <a:ext cx="2620600" cy="2620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こどもパソコン IchigoJam…"/>
          <p:cNvSpPr txBox="1"/>
          <p:nvPr>
            <p:ph type="title"/>
          </p:nvPr>
        </p:nvSpPr>
        <p:spPr>
          <a:xfrm>
            <a:off x="1087966" y="6512939"/>
            <a:ext cx="11099801" cy="285857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こどもパソコン IchigoJam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>
                <a:solidFill>
                  <a:schemeClr val="accent5"/>
                </a:solidFill>
              </a:rPr>
              <a:t>1,5</a:t>
            </a:r>
            <a:r>
              <a:t>00円〜</a:t>
            </a:r>
          </a:p>
        </p:txBody>
      </p:sp>
      <p:pic>
        <p:nvPicPr>
          <p:cNvPr id="3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692" y="3050372"/>
            <a:ext cx="5139262" cy="1052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9741" y="1652934"/>
            <a:ext cx="6335743" cy="38472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9474" y="690505"/>
            <a:ext cx="8394740" cy="5097582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これがコンピューター！…"/>
          <p:cNvSpPr txBox="1"/>
          <p:nvPr>
            <p:ph type="title"/>
          </p:nvPr>
        </p:nvSpPr>
        <p:spPr>
          <a:xfrm>
            <a:off x="2264172" y="7044529"/>
            <a:ext cx="8879615" cy="2185867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これがコンピューター！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おねだん、</a:t>
            </a:r>
            <a:r>
              <a:rPr>
                <a:solidFill>
                  <a:schemeClr val="accent5"/>
                </a:solidFill>
              </a:rPr>
              <a:t>100円</a:t>
            </a:r>
            <a:r>
              <a:t>！</a:t>
            </a:r>
          </a:p>
        </p:txBody>
      </p:sp>
      <p:sp>
        <p:nvSpPr>
          <p:cNvPr id="325" name="Arrow"/>
          <p:cNvSpPr/>
          <p:nvPr/>
        </p:nvSpPr>
        <p:spPr>
          <a:xfrm rot="16200000">
            <a:off x="4909641" y="4862587"/>
            <a:ext cx="287225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Rectangle"/>
          <p:cNvSpPr/>
          <p:nvPr/>
        </p:nvSpPr>
        <p:spPr>
          <a:xfrm>
            <a:off x="6187814" y="8584803"/>
            <a:ext cx="850769" cy="228997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80" name="Connection Line"/>
          <p:cNvSpPr/>
          <p:nvPr/>
        </p:nvSpPr>
        <p:spPr>
          <a:xfrm>
            <a:off x="8682059" y="5779491"/>
            <a:ext cx="2175959" cy="922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296" fill="norm" stroke="1" extrusionOk="0">
                <a:moveTo>
                  <a:pt x="0" y="20087"/>
                </a:moveTo>
                <a:cubicBezTo>
                  <a:pt x="12946" y="21600"/>
                  <a:pt x="20146" y="14904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29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30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333" name="Group"/>
          <p:cNvGrpSpPr/>
          <p:nvPr/>
        </p:nvGrpSpPr>
        <p:grpSpPr>
          <a:xfrm>
            <a:off x="10431537" y="4267791"/>
            <a:ext cx="783036" cy="1511796"/>
            <a:chOff x="0" y="0"/>
            <a:chExt cx="783034" cy="1511795"/>
          </a:xfrm>
        </p:grpSpPr>
        <p:sp>
          <p:nvSpPr>
            <p:cNvPr id="331" name="Rectangle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32" name="Rounded Rectangle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36" name="Group"/>
          <p:cNvGrpSpPr/>
          <p:nvPr/>
        </p:nvGrpSpPr>
        <p:grpSpPr>
          <a:xfrm>
            <a:off x="7899024" y="6459892"/>
            <a:ext cx="783036" cy="405574"/>
            <a:chOff x="0" y="0"/>
            <a:chExt cx="783034" cy="405572"/>
          </a:xfrm>
        </p:grpSpPr>
        <p:sp>
          <p:nvSpPr>
            <p:cNvPr id="334" name="Rectangle"/>
            <p:cNvSpPr/>
            <p:nvPr/>
          </p:nvSpPr>
          <p:spPr>
            <a:xfrm rot="16200000">
              <a:off x="27440" y="41797"/>
              <a:ext cx="267098" cy="32197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35" name="Rounded Rectangle"/>
            <p:cNvSpPr/>
            <p:nvPr/>
          </p:nvSpPr>
          <p:spPr>
            <a:xfrm rot="16200000">
              <a:off x="307879" y="-69583"/>
              <a:ext cx="405573" cy="544739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39" name="Group"/>
          <p:cNvGrpSpPr/>
          <p:nvPr/>
        </p:nvGrpSpPr>
        <p:grpSpPr>
          <a:xfrm>
            <a:off x="7846997" y="5557150"/>
            <a:ext cx="1511796" cy="783036"/>
            <a:chOff x="0" y="0"/>
            <a:chExt cx="1511795" cy="783034"/>
          </a:xfrm>
        </p:grpSpPr>
        <p:sp>
          <p:nvSpPr>
            <p:cNvPr id="337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38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81" name="Connection Line"/>
          <p:cNvSpPr/>
          <p:nvPr/>
        </p:nvSpPr>
        <p:spPr>
          <a:xfrm>
            <a:off x="9135370" y="4487297"/>
            <a:ext cx="925568" cy="1333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68" h="21600" fill="norm" stroke="1" extrusionOk="0">
                <a:moveTo>
                  <a:pt x="3925" y="21600"/>
                </a:moveTo>
                <a:cubicBezTo>
                  <a:pt x="21600" y="17589"/>
                  <a:pt x="20292" y="10389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34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テレビ"/>
          <p:cNvSpPr txBox="1"/>
          <p:nvPr>
            <p:ph type="title"/>
          </p:nvPr>
        </p:nvSpPr>
        <p:spPr>
          <a:xfrm>
            <a:off x="821961" y="1363194"/>
            <a:ext cx="2800549" cy="690548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テレビ</a:t>
            </a:r>
          </a:p>
        </p:txBody>
      </p:sp>
      <p:sp>
        <p:nvSpPr>
          <p:cNvPr id="343" name="キーボード"/>
          <p:cNvSpPr txBox="1"/>
          <p:nvPr/>
        </p:nvSpPr>
        <p:spPr>
          <a:xfrm>
            <a:off x="4753609" y="1239661"/>
            <a:ext cx="3986011" cy="93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</a:t>
            </a:r>
          </a:p>
        </p:txBody>
      </p:sp>
      <p:sp>
        <p:nvSpPr>
          <p:cNvPr id="344" name="でんげん"/>
          <p:cNvSpPr txBox="1"/>
          <p:nvPr/>
        </p:nvSpPr>
        <p:spPr>
          <a:xfrm>
            <a:off x="8963392" y="1041852"/>
            <a:ext cx="4190260" cy="1333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でんげん</a:t>
            </a:r>
          </a:p>
        </p:txBody>
      </p:sp>
      <p:sp>
        <p:nvSpPr>
          <p:cNvPr id="345" name="IchigoJamをつなごう"/>
          <p:cNvSpPr txBox="1"/>
          <p:nvPr/>
        </p:nvSpPr>
        <p:spPr>
          <a:xfrm>
            <a:off x="988086" y="-47532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IchigoJamをつなごう</a:t>
            </a:r>
          </a:p>
        </p:txBody>
      </p:sp>
      <p:sp>
        <p:nvSpPr>
          <p:cNvPr id="346" name="Line"/>
          <p:cNvSpPr/>
          <p:nvPr/>
        </p:nvSpPr>
        <p:spPr>
          <a:xfrm flipH="1"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47" name="ON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382" name="Connection Line"/>
          <p:cNvSpPr/>
          <p:nvPr/>
        </p:nvSpPr>
        <p:spPr>
          <a:xfrm>
            <a:off x="948217" y="2903471"/>
            <a:ext cx="1069085" cy="3147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41" h="21600" fill="norm" stroke="1" extrusionOk="0">
                <a:moveTo>
                  <a:pt x="18541" y="21600"/>
                </a:moveTo>
                <a:cubicBezTo>
                  <a:pt x="2604" y="20334"/>
                  <a:pt x="-3059" y="13134"/>
                  <a:pt x="155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52" name="Group"/>
          <p:cNvGrpSpPr/>
          <p:nvPr/>
        </p:nvGrpSpPr>
        <p:grpSpPr>
          <a:xfrm>
            <a:off x="2017305" y="5679593"/>
            <a:ext cx="1620591" cy="690549"/>
            <a:chOff x="0" y="0"/>
            <a:chExt cx="1620589" cy="690547"/>
          </a:xfrm>
        </p:grpSpPr>
        <p:sp>
          <p:nvSpPr>
            <p:cNvPr id="349" name="Rectangle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50" name="Rectangle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51" name="Rounded Rectangle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57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353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4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5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6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58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361" name="Group"/>
          <p:cNvGrpSpPr/>
          <p:nvPr/>
        </p:nvGrpSpPr>
        <p:grpSpPr>
          <a:xfrm>
            <a:off x="11486822" y="4267791"/>
            <a:ext cx="783036" cy="1511796"/>
            <a:chOff x="0" y="0"/>
            <a:chExt cx="783034" cy="1511795"/>
          </a:xfrm>
        </p:grpSpPr>
        <p:sp>
          <p:nvSpPr>
            <p:cNvPr id="359" name="Rectangle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60" name="Rounded Rectangle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83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63" name="Rounded Rectangle"/>
          <p:cNvSpPr/>
          <p:nvPr/>
        </p:nvSpPr>
        <p:spPr>
          <a:xfrm rot="5400000">
            <a:off x="50953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366" name="Group"/>
          <p:cNvGrpSpPr/>
          <p:nvPr/>
        </p:nvGrpSpPr>
        <p:grpSpPr>
          <a:xfrm>
            <a:off x="6524917" y="5023688"/>
            <a:ext cx="5375639" cy="3940859"/>
            <a:chOff x="0" y="0"/>
            <a:chExt cx="5375638" cy="3940857"/>
          </a:xfrm>
        </p:grpSpPr>
        <p:sp>
          <p:nvSpPr>
            <p:cNvPr id="384" name="Connection Line"/>
            <p:cNvSpPr/>
            <p:nvPr/>
          </p:nvSpPr>
          <p:spPr>
            <a:xfrm>
              <a:off x="1324570" y="0"/>
              <a:ext cx="4051069" cy="370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0" h="21398" fill="norm" stroke="1" extrusionOk="0">
                  <a:moveTo>
                    <a:pt x="20507" y="0"/>
                  </a:moveTo>
                  <a:cubicBezTo>
                    <a:pt x="21600" y="14469"/>
                    <a:pt x="14764" y="21600"/>
                    <a:pt x="0" y="21394"/>
                  </a:cubicBezTo>
                </a:path>
              </a:pathLst>
            </a:custGeom>
            <a:noFill/>
            <a:ln w="1778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65" name="Rounded Rectangle"/>
            <p:cNvSpPr/>
            <p:nvPr/>
          </p:nvSpPr>
          <p:spPr>
            <a:xfrm rot="5400000">
              <a:off x="393839" y="3010126"/>
              <a:ext cx="536892" cy="1324572"/>
            </a:xfrm>
            <a:prstGeom prst="roundRect">
              <a:avLst>
                <a:gd name="adj" fmla="val 25913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85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68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9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70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71" name="②"/>
          <p:cNvSpPr txBox="1"/>
          <p:nvPr/>
        </p:nvSpPr>
        <p:spPr>
          <a:xfrm>
            <a:off x="3337983" y="6370579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372" name="①"/>
          <p:cNvSpPr txBox="1"/>
          <p:nvPr/>
        </p:nvSpPr>
        <p:spPr>
          <a:xfrm>
            <a:off x="7620675" y="4774505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373" name="③"/>
          <p:cNvSpPr txBox="1"/>
          <p:nvPr/>
        </p:nvSpPr>
        <p:spPr>
          <a:xfrm>
            <a:off x="7752486" y="70727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sp>
        <p:nvSpPr>
          <p:cNvPr id="374" name="⑥"/>
          <p:cNvSpPr txBox="1"/>
          <p:nvPr/>
        </p:nvSpPr>
        <p:spPr>
          <a:xfrm>
            <a:off x="5966019" y="90793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⑥</a:t>
            </a:r>
          </a:p>
        </p:txBody>
      </p:sp>
      <p:sp>
        <p:nvSpPr>
          <p:cNvPr id="375" name="④"/>
          <p:cNvSpPr txBox="1"/>
          <p:nvPr/>
        </p:nvSpPr>
        <p:spPr>
          <a:xfrm>
            <a:off x="9898786" y="417889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④</a:t>
            </a:r>
          </a:p>
        </p:txBody>
      </p:sp>
      <p:sp>
        <p:nvSpPr>
          <p:cNvPr id="376" name="⑤"/>
          <p:cNvSpPr txBox="1"/>
          <p:nvPr/>
        </p:nvSpPr>
        <p:spPr>
          <a:xfrm>
            <a:off x="12256740" y="417889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⑤</a:t>
            </a:r>
          </a:p>
        </p:txBody>
      </p:sp>
      <p:pic>
        <p:nvPicPr>
          <p:cNvPr id="37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79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Connection Line"/>
          <p:cNvSpPr/>
          <p:nvPr/>
        </p:nvSpPr>
        <p:spPr>
          <a:xfrm>
            <a:off x="7757142" y="4062722"/>
            <a:ext cx="3095461" cy="2615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89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0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1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2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3" name="Rectangle"/>
          <p:cNvSpPr/>
          <p:nvPr/>
        </p:nvSpPr>
        <p:spPr>
          <a:xfrm rot="16200000">
            <a:off x="7406706" y="5820792"/>
            <a:ext cx="515681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4" name="Rounded Rectangle"/>
          <p:cNvSpPr/>
          <p:nvPr/>
        </p:nvSpPr>
        <p:spPr>
          <a:xfrm rot="16200000">
            <a:off x="7832935" y="5401641"/>
            <a:ext cx="783035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5" name="Connection Line"/>
          <p:cNvSpPr/>
          <p:nvPr/>
        </p:nvSpPr>
        <p:spPr>
          <a:xfrm>
            <a:off x="7829313" y="4587958"/>
            <a:ext cx="1889831" cy="1339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041" h="21600" fill="norm" stroke="1" extrusionOk="0">
                <a:moveTo>
                  <a:pt x="0" y="21600"/>
                </a:moveTo>
                <a:cubicBezTo>
                  <a:pt x="17674" y="18978"/>
                  <a:pt x="21600" y="11778"/>
                  <a:pt x="11777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39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でんげんとIchigoJamをスイッチオン！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37463">
              <a:defRPr sz="4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でんげんとIchigoJamをスイッチオン！</a:t>
            </a:r>
          </a:p>
        </p:txBody>
      </p:sp>
      <p:sp>
        <p:nvSpPr>
          <p:cNvPr id="398" name="Line"/>
          <p:cNvSpPr/>
          <p:nvPr/>
        </p:nvSpPr>
        <p:spPr>
          <a:xfrm flipH="1"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9" name="ON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426" name="Connection Line"/>
          <p:cNvSpPr/>
          <p:nvPr/>
        </p:nvSpPr>
        <p:spPr>
          <a:xfrm>
            <a:off x="926340" y="2903471"/>
            <a:ext cx="2747927" cy="3099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73" h="20198" fill="norm" stroke="1" extrusionOk="0">
                <a:moveTo>
                  <a:pt x="19273" y="19952"/>
                </a:moveTo>
                <a:cubicBezTo>
                  <a:pt x="3837" y="21600"/>
                  <a:pt x="-2327" y="14949"/>
                  <a:pt x="78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01" name="Rectangle"/>
          <p:cNvSpPr/>
          <p:nvPr/>
        </p:nvSpPr>
        <p:spPr>
          <a:xfrm rot="5400000">
            <a:off x="3695711" y="5754994"/>
            <a:ext cx="454772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02" name="Rounded Rectangle"/>
          <p:cNvSpPr/>
          <p:nvPr/>
        </p:nvSpPr>
        <p:spPr>
          <a:xfrm rot="5400000">
            <a:off x="2982446" y="5565352"/>
            <a:ext cx="690549" cy="927498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407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403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04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05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06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27" name="Connection Line"/>
          <p:cNvSpPr/>
          <p:nvPr/>
        </p:nvSpPr>
        <p:spPr>
          <a:xfrm>
            <a:off x="7519681" y="4079655"/>
            <a:ext cx="4331107" cy="4547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fill="norm" stroke="1" extrusionOk="0">
                <a:moveTo>
                  <a:pt x="20224" y="0"/>
                </a:moveTo>
                <a:cubicBezTo>
                  <a:pt x="21600" y="12432"/>
                  <a:pt x="14859" y="19632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09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10" name="Rounded Rectangle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8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12" name="Rounded Rectangle"/>
          <p:cNvSpPr/>
          <p:nvPr/>
        </p:nvSpPr>
        <p:spPr>
          <a:xfrm rot="5400000">
            <a:off x="6588556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9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14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15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16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17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18" name="Rounded Rectangle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19" name="①"/>
          <p:cNvSpPr txBox="1"/>
          <p:nvPr/>
        </p:nvSpPr>
        <p:spPr>
          <a:xfrm>
            <a:off x="9837364" y="4597400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420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21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22" name="②"/>
          <p:cNvSpPr txBox="1"/>
          <p:nvPr/>
        </p:nvSpPr>
        <p:spPr>
          <a:xfrm>
            <a:off x="7590540" y="7522633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423" name="Line"/>
          <p:cNvSpPr/>
          <p:nvPr/>
        </p:nvSpPr>
        <p:spPr>
          <a:xfrm flipV="1">
            <a:off x="10123114" y="4109408"/>
            <a:ext cx="1" cy="476772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432" name="てんめつしているのは、カーソル"/>
          <p:cNvSpPr txBox="1"/>
          <p:nvPr/>
        </p:nvSpPr>
        <p:spPr>
          <a:xfrm>
            <a:off x="772159" y="8229600"/>
            <a:ext cx="11544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てんめつしているのは、カーソル</a:t>
            </a:r>
          </a:p>
        </p:txBody>
      </p:sp>
      <p:sp>
        <p:nvSpPr>
          <p:cNvPr id="433" name="Rectangle"/>
          <p:cNvSpPr/>
          <p:nvPr/>
        </p:nvSpPr>
        <p:spPr>
          <a:xfrm>
            <a:off x="7112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はなそう</a:t>
            </a:r>
          </a:p>
        </p:txBody>
      </p:sp>
      <p:pic>
        <p:nvPicPr>
          <p:cNvPr id="4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こどもパソコン IchigoJam…"/>
          <p:cNvSpPr txBox="1"/>
          <p:nvPr>
            <p:ph type="title"/>
          </p:nvPr>
        </p:nvSpPr>
        <p:spPr>
          <a:xfrm>
            <a:off x="1087966" y="6512939"/>
            <a:ext cx="11099801" cy="285857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こどもパソコン IchigoJam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>
                <a:solidFill>
                  <a:schemeClr val="accent5"/>
                </a:solidFill>
              </a:rPr>
              <a:t>1,5</a:t>
            </a:r>
            <a:r>
              <a:t>00円〜</a:t>
            </a:r>
          </a:p>
        </p:txBody>
      </p:sp>
      <p:pic>
        <p:nvPicPr>
          <p:cNvPr id="2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692" y="3050372"/>
            <a:ext cx="5139262" cy="1052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9741" y="1652934"/>
            <a:ext cx="6335743" cy="38472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39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40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41" name="・・・…"/>
          <p:cNvSpPr txBox="1"/>
          <p:nvPr/>
        </p:nvSpPr>
        <p:spPr>
          <a:xfrm>
            <a:off x="7512049" y="2728383"/>
            <a:ext cx="519430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・・・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（ミミ、ナイヨ）</a:t>
            </a:r>
          </a:p>
        </p:txBody>
      </p:sp>
      <p:sp>
        <p:nvSpPr>
          <p:cNvPr id="442" name="ハロー"/>
          <p:cNvSpPr/>
          <p:nvPr/>
        </p:nvSpPr>
        <p:spPr>
          <a:xfrm>
            <a:off x="80433" y="5252508"/>
            <a:ext cx="5408151" cy="3065927"/>
          </a:xfrm>
          <a:prstGeom prst="wedgeEllipseCallout">
            <a:avLst>
              <a:gd name="adj1" fmla="val 29217"/>
              <a:gd name="adj2" fmla="val 77330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ハロー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445" name="Rectangle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6" name="キーボードで「A」と、うってみよう"/>
          <p:cNvSpPr txBox="1"/>
          <p:nvPr/>
        </p:nvSpPr>
        <p:spPr>
          <a:xfrm>
            <a:off x="41021" y="8229600"/>
            <a:ext cx="1292275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キーボードで「A」と、うってみよう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449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453" name="Group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45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51" name="Circle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52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454" name="Rectangle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Syntax error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457" name="Rectangle"/>
          <p:cNvSpPr/>
          <p:nvPr/>
        </p:nvSpPr>
        <p:spPr>
          <a:xfrm>
            <a:off x="698500" y="37719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8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462" name="Group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45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0" name="Circle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61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66" name="?"/>
          <p:cNvSpPr txBox="1"/>
          <p:nvPr/>
        </p:nvSpPr>
        <p:spPr>
          <a:xfrm>
            <a:off x="6958118" y="194734"/>
            <a:ext cx="95123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467" name="A"/>
          <p:cNvSpPr txBox="1"/>
          <p:nvPr/>
        </p:nvSpPr>
        <p:spPr>
          <a:xfrm>
            <a:off x="2018922" y="6023928"/>
            <a:ext cx="62801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468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69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70" name="Syntax error"/>
          <p:cNvSpPr txBox="1"/>
          <p:nvPr/>
        </p:nvSpPr>
        <p:spPr>
          <a:xfrm>
            <a:off x="7820554" y="5905500"/>
            <a:ext cx="501332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Syntax error</a:t>
            </a:r>
          </a:p>
        </p:txBody>
      </p:sp>
      <p:sp>
        <p:nvSpPr>
          <p:cNvPr id="471" name="（シンタックス エラー）"/>
          <p:cNvSpPr txBox="1"/>
          <p:nvPr/>
        </p:nvSpPr>
        <p:spPr>
          <a:xfrm>
            <a:off x="8053599" y="6923617"/>
            <a:ext cx="454723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（シンタックス エラー）</a:t>
            </a:r>
          </a:p>
        </p:txBody>
      </p:sp>
      <p:sp>
        <p:nvSpPr>
          <p:cNvPr id="472" name="シラナイ…"/>
          <p:cNvSpPr txBox="1"/>
          <p:nvPr/>
        </p:nvSpPr>
        <p:spPr>
          <a:xfrm>
            <a:off x="8096250" y="2000250"/>
            <a:ext cx="3924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シラナイ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コトバダナー</a:t>
            </a:r>
          </a:p>
        </p:txBody>
      </p:sp>
      <p:grpSp>
        <p:nvGrpSpPr>
          <p:cNvPr id="476" name="Group"/>
          <p:cNvGrpSpPr/>
          <p:nvPr/>
        </p:nvGrpSpPr>
        <p:grpSpPr>
          <a:xfrm>
            <a:off x="2980491" y="5787072"/>
            <a:ext cx="891680" cy="926691"/>
            <a:chOff x="0" y="0"/>
            <a:chExt cx="891678" cy="926690"/>
          </a:xfrm>
        </p:grpSpPr>
        <p:sp>
          <p:nvSpPr>
            <p:cNvPr id="473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74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75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77" name="（エー、エンター）"/>
          <p:cNvSpPr txBox="1"/>
          <p:nvPr/>
        </p:nvSpPr>
        <p:spPr>
          <a:xfrm>
            <a:off x="1288196" y="6991152"/>
            <a:ext cx="3314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（エー、エンター）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この LED をつけてもらおう"/>
          <p:cNvSpPr txBox="1"/>
          <p:nvPr>
            <p:ph type="title"/>
          </p:nvPr>
        </p:nvSpPr>
        <p:spPr>
          <a:xfrm>
            <a:off x="1447138" y="7654129"/>
            <a:ext cx="8879616" cy="1367709"/>
          </a:xfrm>
          <a:prstGeom prst="rect">
            <a:avLst/>
          </a:prstGeom>
        </p:spPr>
        <p:txBody>
          <a:bodyPr/>
          <a:lstStyle>
            <a:lvl1pPr defTabSz="496570">
              <a:defRPr sz="5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この LED をつけてもらおう</a:t>
            </a:r>
          </a:p>
        </p:txBody>
      </p:sp>
      <p:pic>
        <p:nvPicPr>
          <p:cNvPr id="4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1474" y="735996"/>
            <a:ext cx="9566369" cy="5809036"/>
          </a:xfrm>
          <a:prstGeom prst="rect">
            <a:avLst/>
          </a:prstGeom>
          <a:ln w="12700">
            <a:miter lim="400000"/>
          </a:ln>
        </p:spPr>
      </p:pic>
      <p:sp>
        <p:nvSpPr>
          <p:cNvPr id="481" name="Arrow"/>
          <p:cNvSpPr/>
          <p:nvPr/>
        </p:nvSpPr>
        <p:spPr>
          <a:xfrm rot="16200000">
            <a:off x="2889646" y="6217948"/>
            <a:ext cx="1976174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484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4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7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88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9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90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91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92" name="Circle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3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4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97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98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99" name="LED1"/>
          <p:cNvSpPr txBox="1"/>
          <p:nvPr/>
        </p:nvSpPr>
        <p:spPr>
          <a:xfrm>
            <a:off x="1491495" y="6112735"/>
            <a:ext cx="182435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500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01" name="*"/>
          <p:cNvSpPr txBox="1"/>
          <p:nvPr/>
        </p:nvSpPr>
        <p:spPr>
          <a:xfrm>
            <a:off x="7453841" y="1337733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502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03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504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  <p:sp>
        <p:nvSpPr>
          <p:cNvPr id="505" name="（オーケー）"/>
          <p:cNvSpPr txBox="1"/>
          <p:nvPr/>
        </p:nvSpPr>
        <p:spPr>
          <a:xfrm>
            <a:off x="8061959" y="6669617"/>
            <a:ext cx="2400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（オーケー）</a:t>
            </a:r>
          </a:p>
        </p:txBody>
      </p:sp>
      <p:sp>
        <p:nvSpPr>
          <p:cNvPr id="506" name="（エルイーディー、ワン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（エルイーディー、ワン、エンター）</a:t>
            </a:r>
          </a:p>
        </p:txBody>
      </p:sp>
      <p:sp>
        <p:nvSpPr>
          <p:cNvPr id="507" name="Rectangle"/>
          <p:cNvSpPr/>
          <p:nvPr/>
        </p:nvSpPr>
        <p:spPr>
          <a:xfrm>
            <a:off x="22531635" y="-1532037"/>
            <a:ext cx="866280" cy="8796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511" name="Group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508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09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10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514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5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7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518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9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20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521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522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3" name="Circle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4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28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529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30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31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532" name="LED0"/>
          <p:cNvSpPr txBox="1"/>
          <p:nvPr/>
        </p:nvSpPr>
        <p:spPr>
          <a:xfrm>
            <a:off x="1422280" y="6112735"/>
            <a:ext cx="196278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533" name="（エルイーディー、ゼロ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（エルイーディー、ゼロ、エンター）</a:t>
            </a:r>
          </a:p>
        </p:txBody>
      </p:sp>
      <p:grpSp>
        <p:nvGrpSpPr>
          <p:cNvPr id="537" name="Group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534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35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36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38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3453" y="801667"/>
            <a:ext cx="6908936" cy="5043396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じぶんでくみたてるパソコン…"/>
          <p:cNvSpPr txBox="1"/>
          <p:nvPr>
            <p:ph type="title"/>
          </p:nvPr>
        </p:nvSpPr>
        <p:spPr>
          <a:xfrm>
            <a:off x="1087966" y="6512939"/>
            <a:ext cx="11099801" cy="285857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じぶんでくみたてるパソコン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</a:t>
            </a:r>
          </a:p>
        </p:txBody>
      </p:sp>
      <p:pic>
        <p:nvPicPr>
          <p:cNvPr id="26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2692" y="3050372"/>
            <a:ext cx="5139262" cy="10524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541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5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43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44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545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46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47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548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49" name="Circle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50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51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554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5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56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57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558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59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60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561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562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63" name="Circle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64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LL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LLL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567" name="うちすぎてみよう"/>
          <p:cNvSpPr txBox="1"/>
          <p:nvPr/>
        </p:nvSpPr>
        <p:spPr>
          <a:xfrm>
            <a:off x="3397250" y="8293100"/>
            <a:ext cx="621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うちすぎてみよう</a:t>
            </a:r>
          </a:p>
        </p:txBody>
      </p:sp>
      <p:sp>
        <p:nvSpPr>
          <p:cNvPr id="568" name="Rectangle"/>
          <p:cNvSpPr/>
          <p:nvPr/>
        </p:nvSpPr>
        <p:spPr>
          <a:xfrm>
            <a:off x="2808579" y="2221488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69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572" name="そんなときはバックスペース…"/>
          <p:cNvSpPr txBox="1"/>
          <p:nvPr/>
        </p:nvSpPr>
        <p:spPr>
          <a:xfrm>
            <a:off x="1111250" y="7721600"/>
            <a:ext cx="10782301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そんなときはバックスペース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（カーソルひだりひとつけす）</a:t>
            </a:r>
          </a:p>
        </p:txBody>
      </p:sp>
      <p:sp>
        <p:nvSpPr>
          <p:cNvPr id="573" name="Rectangle"/>
          <p:cNvSpPr/>
          <p:nvPr/>
        </p:nvSpPr>
        <p:spPr>
          <a:xfrm>
            <a:off x="1302501" y="2229954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74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57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22367" y="49015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76" name="Circle"/>
          <p:cNvSpPr/>
          <p:nvPr/>
        </p:nvSpPr>
        <p:spPr>
          <a:xfrm>
            <a:off x="5414066" y="5198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LED1:LED0"/>
          <p:cNvSpPr txBox="1"/>
          <p:nvPr/>
        </p:nvSpPr>
        <p:spPr>
          <a:xfrm>
            <a:off x="3269191" y="2829983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LED1:LED0</a:t>
            </a: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grpSp>
        <p:nvGrpSpPr>
          <p:cNvPr id="582" name="Group"/>
          <p:cNvGrpSpPr/>
          <p:nvPr/>
        </p:nvGrpSpPr>
        <p:grpSpPr>
          <a:xfrm>
            <a:off x="9118461" y="2933538"/>
            <a:ext cx="464332" cy="482564"/>
            <a:chOff x="0" y="0"/>
            <a:chExt cx="464331" cy="482563"/>
          </a:xfrm>
        </p:grpSpPr>
        <p:sp>
          <p:nvSpPr>
            <p:cNvPr id="579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80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81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83" name="け"/>
          <p:cNvSpPr txBox="1"/>
          <p:nvPr/>
        </p:nvSpPr>
        <p:spPr>
          <a:xfrm>
            <a:off x="5814738" y="419198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84" name="Arrow"/>
          <p:cNvSpPr/>
          <p:nvPr/>
        </p:nvSpPr>
        <p:spPr>
          <a:xfrm rot="16200000">
            <a:off x="5779714" y="365368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8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53833" y="7119863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86" name="Circle"/>
          <p:cNvSpPr/>
          <p:nvPr/>
        </p:nvSpPr>
        <p:spPr>
          <a:xfrm>
            <a:off x="3940866" y="8153326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87" name=":"/>
          <p:cNvSpPr txBox="1"/>
          <p:nvPr/>
        </p:nvSpPr>
        <p:spPr>
          <a:xfrm>
            <a:off x="7656403" y="7117619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88" name=";"/>
          <p:cNvSpPr txBox="1"/>
          <p:nvPr/>
        </p:nvSpPr>
        <p:spPr>
          <a:xfrm>
            <a:off x="7656403" y="8335825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589" name="コロン"/>
          <p:cNvSpPr txBox="1"/>
          <p:nvPr/>
        </p:nvSpPr>
        <p:spPr>
          <a:xfrm>
            <a:off x="9863552" y="71079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590" name="セミコロン"/>
          <p:cNvSpPr txBox="1"/>
          <p:nvPr/>
        </p:nvSpPr>
        <p:spPr>
          <a:xfrm>
            <a:off x="8977038" y="8299312"/>
            <a:ext cx="2559778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591" name="Circle"/>
          <p:cNvSpPr/>
          <p:nvPr/>
        </p:nvSpPr>
        <p:spPr>
          <a:xfrm>
            <a:off x="9001575" y="72980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92" name="ひからせて、けす！"/>
          <p:cNvSpPr txBox="1"/>
          <p:nvPr/>
        </p:nvSpPr>
        <p:spPr>
          <a:xfrm>
            <a:off x="3016250" y="402167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ひからせて、けす！</a:t>
            </a:r>
          </a:p>
        </p:txBody>
      </p:sp>
      <p:sp>
        <p:nvSpPr>
          <p:cNvPr id="593" name=":"/>
          <p:cNvSpPr txBox="1"/>
          <p:nvPr/>
        </p:nvSpPr>
        <p:spPr>
          <a:xfrm>
            <a:off x="4156505" y="8210277"/>
            <a:ext cx="22015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596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97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98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99" name="OK"/>
          <p:cNvSpPr txBox="1"/>
          <p:nvPr/>
        </p:nvSpPr>
        <p:spPr>
          <a:xfrm>
            <a:off x="8274903" y="6112735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600" name="LED1:LED0"/>
          <p:cNvSpPr txBox="1"/>
          <p:nvPr/>
        </p:nvSpPr>
        <p:spPr>
          <a:xfrm>
            <a:off x="445650" y="6112735"/>
            <a:ext cx="391604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LED1:LED0</a:t>
            </a:r>
          </a:p>
        </p:txBody>
      </p:sp>
      <p:sp>
        <p:nvSpPr>
          <p:cNvPr id="601" name="（さいごに、エンター）"/>
          <p:cNvSpPr txBox="1"/>
          <p:nvPr/>
        </p:nvSpPr>
        <p:spPr>
          <a:xfrm>
            <a:off x="932596" y="6991152"/>
            <a:ext cx="40259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（さいごに、エンター）</a:t>
            </a:r>
          </a:p>
        </p:txBody>
      </p:sp>
      <p:grpSp>
        <p:nvGrpSpPr>
          <p:cNvPr id="605" name="Group"/>
          <p:cNvGrpSpPr/>
          <p:nvPr/>
        </p:nvGrpSpPr>
        <p:grpSpPr>
          <a:xfrm>
            <a:off x="4457561" y="6068489"/>
            <a:ext cx="708770" cy="736601"/>
            <a:chOff x="0" y="0"/>
            <a:chExt cx="708769" cy="736599"/>
          </a:xfrm>
        </p:grpSpPr>
        <p:sp>
          <p:nvSpPr>
            <p:cNvPr id="602" name="Rectangle"/>
            <p:cNvSpPr/>
            <p:nvPr/>
          </p:nvSpPr>
          <p:spPr>
            <a:xfrm>
              <a:off x="0" y="0"/>
              <a:ext cx="708770" cy="7366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03" name="Line"/>
            <p:cNvSpPr/>
            <p:nvPr/>
          </p:nvSpPr>
          <p:spPr>
            <a:xfrm flipH="1" flipV="1">
              <a:off x="100787" y="497427"/>
              <a:ext cx="438632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04" name="Line"/>
            <p:cNvSpPr/>
            <p:nvPr/>
          </p:nvSpPr>
          <p:spPr>
            <a:xfrm flipH="1">
              <a:off x="518312" y="199925"/>
              <a:ext cx="2317" cy="32556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06" name="おや？"/>
          <p:cNvSpPr txBox="1"/>
          <p:nvPr/>
        </p:nvSpPr>
        <p:spPr>
          <a:xfrm>
            <a:off x="9584273" y="8060267"/>
            <a:ext cx="201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おや？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609" name="Rectangle"/>
          <p:cNvSpPr/>
          <p:nvPr/>
        </p:nvSpPr>
        <p:spPr>
          <a:xfrm>
            <a:off x="615712" y="2214873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10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611" name="Arrow"/>
          <p:cNvSpPr/>
          <p:nvPr/>
        </p:nvSpPr>
        <p:spPr>
          <a:xfrm rot="5400000">
            <a:off x="143809" y="80856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12" name="カーソル「上」２回"/>
          <p:cNvSpPr txBox="1"/>
          <p:nvPr/>
        </p:nvSpPr>
        <p:spPr>
          <a:xfrm>
            <a:off x="3016250" y="8293100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カーソル「上」２回</a:t>
            </a:r>
          </a:p>
        </p:txBody>
      </p:sp>
      <p:pic>
        <p:nvPicPr>
          <p:cNvPr id="61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14" name="Circle"/>
          <p:cNvSpPr/>
          <p:nvPr/>
        </p:nvSpPr>
        <p:spPr>
          <a:xfrm>
            <a:off x="5041532" y="6908727"/>
            <a:ext cx="698105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15" name="↑"/>
          <p:cNvSpPr txBox="1"/>
          <p:nvPr/>
        </p:nvSpPr>
        <p:spPr>
          <a:xfrm>
            <a:off x="5235133" y="7029178"/>
            <a:ext cx="31090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618" name="エンターでもういちど！"/>
          <p:cNvSpPr txBox="1"/>
          <p:nvPr/>
        </p:nvSpPr>
        <p:spPr>
          <a:xfrm>
            <a:off x="2254249" y="8293100"/>
            <a:ext cx="849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エンターでもういちど！</a:t>
            </a:r>
          </a:p>
        </p:txBody>
      </p:sp>
      <p:sp>
        <p:nvSpPr>
          <p:cNvPr id="619" name="Rectangle"/>
          <p:cNvSpPr/>
          <p:nvPr/>
        </p:nvSpPr>
        <p:spPr>
          <a:xfrm>
            <a:off x="615712" y="3830290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20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62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22" name="Circle"/>
          <p:cNvSpPr/>
          <p:nvPr/>
        </p:nvSpPr>
        <p:spPr>
          <a:xfrm>
            <a:off x="5172766" y="6100160"/>
            <a:ext cx="1112971" cy="11129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ここでもんだい！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ここでもんだい！</a:t>
            </a:r>
          </a:p>
        </p:txBody>
      </p:sp>
      <p:pic>
        <p:nvPicPr>
          <p:cNvPr id="6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100円のコンピューター…"/>
          <p:cNvSpPr txBox="1"/>
          <p:nvPr/>
        </p:nvSpPr>
        <p:spPr>
          <a:xfrm>
            <a:off x="-1" y="55287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rPr>
                <a:solidFill>
                  <a:schemeClr val="accent5"/>
                </a:solidFill>
              </a:rPr>
              <a:t>100円</a:t>
            </a:r>
            <a:r>
              <a:t>のコンピューター</a:t>
            </a:r>
          </a:p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1秒間に何回計算できる？</a:t>
            </a:r>
          </a:p>
        </p:txBody>
      </p:sp>
      <p:sp>
        <p:nvSpPr>
          <p:cNvPr id="628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6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33" name="Group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630" name="Quote Bubble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631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32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2"/>
                  <a:ea typeface="IchigoJam 1.2"/>
                  <a:cs typeface="IchigoJam 1.2"/>
                  <a:sym typeface="IchigoJam 1.2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9474" y="690505"/>
            <a:ext cx="8394740" cy="5097582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これがコンピューター！…"/>
          <p:cNvSpPr txBox="1"/>
          <p:nvPr>
            <p:ph type="title"/>
          </p:nvPr>
        </p:nvSpPr>
        <p:spPr>
          <a:xfrm>
            <a:off x="2264172" y="7044529"/>
            <a:ext cx="8879615" cy="2185867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これがコンピューター！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おねだん、</a:t>
            </a:r>
            <a:r>
              <a:rPr>
                <a:solidFill>
                  <a:schemeClr val="accent5"/>
                </a:solidFill>
              </a:rPr>
              <a:t>100円</a:t>
            </a:r>
            <a:r>
              <a:t>！</a:t>
            </a:r>
          </a:p>
        </p:txBody>
      </p:sp>
      <p:sp>
        <p:nvSpPr>
          <p:cNvPr id="273" name="Arrow"/>
          <p:cNvSpPr/>
          <p:nvPr/>
        </p:nvSpPr>
        <p:spPr>
          <a:xfrm rot="16200000">
            <a:off x="4909641" y="4862587"/>
            <a:ext cx="287225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１秒に5000万回！"/>
          <p:cNvSpPr txBox="1"/>
          <p:nvPr/>
        </p:nvSpPr>
        <p:spPr>
          <a:xfrm>
            <a:off x="-1" y="6290733"/>
            <a:ext cx="130048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１秒に</a:t>
            </a:r>
            <a:r>
              <a:rPr>
                <a:solidFill>
                  <a:schemeClr val="accent5"/>
                </a:solidFill>
              </a:rPr>
              <a:t>5000万回</a:t>
            </a:r>
            <a:r>
              <a:t>！</a:t>
            </a:r>
          </a:p>
        </p:txBody>
      </p:sp>
      <p:sp>
        <p:nvSpPr>
          <p:cNvPr id="636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6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41" name="Group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638" name="Quote Bubble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639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40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2"/>
                  <a:ea typeface="IchigoJam 1.2"/>
                  <a:cs typeface="IchigoJam 1.2"/>
                  <a:sym typeface="IchigoJam 1.2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52475" y="1095709"/>
            <a:ext cx="2254912" cy="1330087"/>
          </a:xfrm>
          <a:prstGeom prst="rect">
            <a:avLst/>
          </a:prstGeom>
          <a:ln w="12700">
            <a:miter lim="400000"/>
          </a:ln>
        </p:spPr>
      </p:pic>
      <p:sp>
        <p:nvSpPr>
          <p:cNvPr id="644" name="(C)TSUKUMO"/>
          <p:cNvSpPr txBox="1"/>
          <p:nvPr/>
        </p:nvSpPr>
        <p:spPr>
          <a:xfrm>
            <a:off x="7159358" y="2557326"/>
            <a:ext cx="183616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(C)TSUKUMO</a:t>
            </a:r>
          </a:p>
        </p:txBody>
      </p:sp>
      <p:pic>
        <p:nvPicPr>
          <p:cNvPr id="64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5176" y="1299616"/>
            <a:ext cx="2202933" cy="1409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64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01667" y="778686"/>
            <a:ext cx="1265599" cy="2451264"/>
          </a:xfrm>
          <a:prstGeom prst="rect">
            <a:avLst/>
          </a:prstGeom>
          <a:ln w="12700">
            <a:miter lim="400000"/>
          </a:ln>
        </p:spPr>
      </p:pic>
      <p:pic>
        <p:nvPicPr>
          <p:cNvPr id="64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780468" y="1217301"/>
            <a:ext cx="3046361" cy="157403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48" name="Table"/>
          <p:cNvGraphicFramePr/>
          <p:nvPr/>
        </p:nvGraphicFramePr>
        <p:xfrm>
          <a:off x="-22358" y="3818466"/>
          <a:ext cx="13049516" cy="593553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262378"/>
                <a:gridCol w="3262378"/>
                <a:gridCol w="3262378"/>
                <a:gridCol w="3262378"/>
              </a:tblGrid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iPhone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パソコン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スパコン京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5000万回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500億回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1京回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IchigoJam
何台分？→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1000台分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2億台分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1500円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1120億円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649" name="(C)Apple"/>
          <p:cNvSpPr txBox="1"/>
          <p:nvPr/>
        </p:nvSpPr>
        <p:spPr>
          <a:xfrm>
            <a:off x="4227152" y="3346407"/>
            <a:ext cx="121462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(C)Apple</a:t>
            </a:r>
          </a:p>
        </p:txBody>
      </p:sp>
      <p:sp>
        <p:nvSpPr>
          <p:cNvPr id="650" name="from Wikipedia"/>
          <p:cNvSpPr txBox="1"/>
          <p:nvPr/>
        </p:nvSpPr>
        <p:spPr>
          <a:xfrm>
            <a:off x="10295649" y="2836726"/>
            <a:ext cx="201599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from Wikipedia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52475" y="968709"/>
            <a:ext cx="2254912" cy="1330087"/>
          </a:xfrm>
          <a:prstGeom prst="rect">
            <a:avLst/>
          </a:prstGeom>
          <a:ln w="12700">
            <a:miter lim="400000"/>
          </a:ln>
        </p:spPr>
      </p:pic>
      <p:sp>
        <p:nvSpPr>
          <p:cNvPr id="653" name="(C)TSUKUMO"/>
          <p:cNvSpPr txBox="1"/>
          <p:nvPr/>
        </p:nvSpPr>
        <p:spPr>
          <a:xfrm>
            <a:off x="7159358" y="2430326"/>
            <a:ext cx="183616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(C)TSUKUMO</a:t>
            </a:r>
          </a:p>
        </p:txBody>
      </p:sp>
      <p:pic>
        <p:nvPicPr>
          <p:cNvPr id="65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5176" y="1172616"/>
            <a:ext cx="2202933" cy="1409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65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01667" y="651686"/>
            <a:ext cx="1265599" cy="245126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56" name="Table"/>
          <p:cNvGraphicFramePr/>
          <p:nvPr/>
        </p:nvGraphicFramePr>
        <p:xfrm>
          <a:off x="-22358" y="3691466"/>
          <a:ext cx="13049516" cy="593553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262378"/>
                <a:gridCol w="3262378"/>
                <a:gridCol w="3262378"/>
                <a:gridCol w="3262378"/>
              </a:tblGrid>
              <a:tr h="1187106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iPhone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パソコン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富岳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87106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5000万回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500億回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100京回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599260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IchigoJam
何台分？→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1000台分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200億台分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227984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1500円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1100億円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89582">
                <a:tc>
                  <a:txBody>
                    <a:bodyPr/>
                    <a:lstStyle/>
                    <a:p>
                      <a:pPr defTabSz="914400">
                        <a:defRPr sz="3400"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5"/>
                      <a:srcRect l="0" t="0" r="0" b="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400"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5"/>
                      <a:srcRect l="0" t="0" r="0" b="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400"/>
                      </a:pP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6"/>
                      <a:srcRect l="0" t="0" r="0" b="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400"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5"/>
                      <a:srcRect l="0" t="0" r="0" b="0"/>
                      <a:stretch>
                        <a:fillRect/>
                      </a:stretch>
                    </a:blipFill>
                  </a:tcPr>
                </a:tc>
              </a:tr>
            </a:tbl>
          </a:graphicData>
        </a:graphic>
      </p:graphicFrame>
      <p:sp>
        <p:nvSpPr>
          <p:cNvPr id="657" name="(C)Apple"/>
          <p:cNvSpPr txBox="1"/>
          <p:nvPr/>
        </p:nvSpPr>
        <p:spPr>
          <a:xfrm>
            <a:off x="4227152" y="3219407"/>
            <a:ext cx="121462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(C)Apple</a:t>
            </a:r>
          </a:p>
        </p:txBody>
      </p:sp>
      <p:sp>
        <p:nvSpPr>
          <p:cNvPr id="658" name="(C)RIKEN"/>
          <p:cNvSpPr txBox="1"/>
          <p:nvPr/>
        </p:nvSpPr>
        <p:spPr>
          <a:xfrm>
            <a:off x="10666489" y="3090114"/>
            <a:ext cx="127431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(C)RIKEN</a:t>
            </a:r>
          </a:p>
        </p:txBody>
      </p:sp>
      <p:pic>
        <p:nvPicPr>
          <p:cNvPr id="659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781134" y="666707"/>
            <a:ext cx="3045030" cy="2421222"/>
          </a:xfrm>
          <a:prstGeom prst="rect">
            <a:avLst/>
          </a:prstGeom>
          <a:ln w="12700">
            <a:miter lim="400000"/>
          </a:ln>
        </p:spPr>
      </p:pic>
      <p:sp>
        <p:nvSpPr>
          <p:cNvPr id="660" name="CC BY IchigoJam"/>
          <p:cNvSpPr txBox="1"/>
          <p:nvPr/>
        </p:nvSpPr>
        <p:spPr>
          <a:xfrm>
            <a:off x="391262" y="2652141"/>
            <a:ext cx="227076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CC BY IchigoJam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Apple I (1976)…"/>
          <p:cNvSpPr txBox="1"/>
          <p:nvPr/>
        </p:nvSpPr>
        <p:spPr>
          <a:xfrm>
            <a:off x="7566545" y="347133"/>
            <a:ext cx="4602710" cy="3810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Apple I (1976) 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（アップル ワン）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chemeClr val="accent5"/>
                </a:solidFill>
              </a:rPr>
              <a:t>iPhone</a:t>
            </a:r>
            <a:r>
              <a:t>の会社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Apple社がつくった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世界初のパソコン</a:t>
            </a:r>
          </a:p>
        </p:txBody>
      </p:sp>
      <p:sp>
        <p:nvSpPr>
          <p:cNvPr id="663" name="IchigoJam は…"/>
          <p:cNvSpPr txBox="1"/>
          <p:nvPr/>
        </p:nvSpPr>
        <p:spPr>
          <a:xfrm>
            <a:off x="-164208" y="6209702"/>
            <a:ext cx="7034016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IchigoJam は</a:t>
            </a:r>
          </a:p>
          <a:p>
            <a:pPr>
              <a:defRPr sz="4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Apple I とだいたい同じ</a:t>
            </a:r>
          </a:p>
        </p:txBody>
      </p:sp>
      <p:pic>
        <p:nvPicPr>
          <p:cNvPr id="6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14066" y="4666068"/>
            <a:ext cx="6307668" cy="4458869"/>
          </a:xfrm>
          <a:prstGeom prst="rect">
            <a:avLst/>
          </a:prstGeom>
          <a:ln w="12700">
            <a:miter lim="400000"/>
          </a:ln>
        </p:spPr>
      </p:pic>
      <p:sp>
        <p:nvSpPr>
          <p:cNvPr id="665" name="Apple I 開発者 - スティーブ・ウォズニアック氏"/>
          <p:cNvSpPr txBox="1"/>
          <p:nvPr/>
        </p:nvSpPr>
        <p:spPr>
          <a:xfrm>
            <a:off x="6864507" y="9215966"/>
            <a:ext cx="6006787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Apple I 開発者 - スティーブ・ウォズニアック氏</a:t>
            </a:r>
          </a:p>
        </p:txBody>
      </p:sp>
      <p:pic>
        <p:nvPicPr>
          <p:cNvPr id="66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3500" y="290904"/>
            <a:ext cx="6832600" cy="43573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まって = WAIT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まって = WAIT</a:t>
            </a:r>
          </a:p>
        </p:txBody>
      </p:sp>
      <p:pic>
        <p:nvPicPr>
          <p:cNvPr id="6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WAIT180"/>
          <p:cNvSpPr txBox="1"/>
          <p:nvPr/>
        </p:nvSpPr>
        <p:spPr>
          <a:xfrm>
            <a:off x="3269191" y="3595158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WAIT180</a:t>
            </a: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grpSp>
        <p:nvGrpSpPr>
          <p:cNvPr id="675" name="Group"/>
          <p:cNvGrpSpPr/>
          <p:nvPr/>
        </p:nvGrpSpPr>
        <p:grpSpPr>
          <a:xfrm>
            <a:off x="7873070" y="3674371"/>
            <a:ext cx="464333" cy="482565"/>
            <a:chOff x="0" y="0"/>
            <a:chExt cx="464331" cy="482563"/>
          </a:xfrm>
        </p:grpSpPr>
        <p:sp>
          <p:nvSpPr>
            <p:cNvPr id="672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73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74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76" name="まって"/>
          <p:cNvSpPr txBox="1"/>
          <p:nvPr/>
        </p:nvSpPr>
        <p:spPr>
          <a:xfrm>
            <a:off x="5302250" y="402167"/>
            <a:ext cx="240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まって</a:t>
            </a:r>
          </a:p>
        </p:txBody>
      </p:sp>
      <p:sp>
        <p:nvSpPr>
          <p:cNvPr id="677" name="エンター、おしてから…"/>
          <p:cNvSpPr txBox="1"/>
          <p:nvPr/>
        </p:nvSpPr>
        <p:spPr>
          <a:xfrm>
            <a:off x="1262125" y="5650442"/>
            <a:ext cx="10480549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エンター、おしてから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OKとかえるまでなんびょう？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LED1:WAIT180:LED0"/>
          <p:cNvSpPr txBox="1"/>
          <p:nvPr/>
        </p:nvSpPr>
        <p:spPr>
          <a:xfrm>
            <a:off x="983191" y="5165725"/>
            <a:ext cx="12731751" cy="1562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LED1:WAIT180:LED0</a:t>
            </a:r>
          </a:p>
        </p:txBody>
      </p:sp>
      <p:grpSp>
        <p:nvGrpSpPr>
          <p:cNvPr id="683" name="Group"/>
          <p:cNvGrpSpPr/>
          <p:nvPr/>
        </p:nvGrpSpPr>
        <p:grpSpPr>
          <a:xfrm>
            <a:off x="11920137" y="5248293"/>
            <a:ext cx="464333" cy="482564"/>
            <a:chOff x="0" y="0"/>
            <a:chExt cx="464331" cy="482563"/>
          </a:xfrm>
        </p:grpSpPr>
        <p:sp>
          <p:nvSpPr>
            <p:cNvPr id="680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81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82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84" name="ひかって、３びょうまって、けして"/>
          <p:cNvSpPr txBox="1"/>
          <p:nvPr/>
        </p:nvSpPr>
        <p:spPr>
          <a:xfrm>
            <a:off x="213783" y="3787775"/>
            <a:ext cx="1230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ひかって、３びょうまって、けして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LED1:WAIT180:LED0:WAIT10:LED1:WAIT10:LED0"/>
          <p:cNvSpPr txBox="1"/>
          <p:nvPr/>
        </p:nvSpPr>
        <p:spPr>
          <a:xfrm>
            <a:off x="305858" y="4495799"/>
            <a:ext cx="1273175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LED1:WAIT180:LED0:</a:t>
            </a:r>
            <a:r>
              <a:rPr>
                <a:solidFill>
                  <a:schemeClr val="accent5"/>
                </a:solidFill>
              </a:rPr>
              <a:t>WAIT10:LED1:WAIT10:LED0</a:t>
            </a:r>
          </a:p>
        </p:txBody>
      </p:sp>
      <p:sp>
        <p:nvSpPr>
          <p:cNvPr id="687" name="2かい、ひかった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2かい、ひかった？</a:t>
            </a:r>
          </a:p>
        </p:txBody>
      </p:sp>
      <p:sp>
        <p:nvSpPr>
          <p:cNvPr id="688" name="うしろにつづけてかいて、エンター…"/>
          <p:cNvSpPr txBox="1"/>
          <p:nvPr>
            <p:ph type="title"/>
          </p:nvPr>
        </p:nvSpPr>
        <p:spPr>
          <a:xfrm>
            <a:off x="132159" y="1130300"/>
            <a:ext cx="12740481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うしろにつづけてかいて、エンター</a:t>
            </a:r>
          </a:p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2かいてんめつ！</a:t>
            </a:r>
          </a:p>
        </p:txBody>
      </p:sp>
      <p:grpSp>
        <p:nvGrpSpPr>
          <p:cNvPr id="692" name="Group"/>
          <p:cNvGrpSpPr/>
          <p:nvPr/>
        </p:nvGrpSpPr>
        <p:grpSpPr>
          <a:xfrm>
            <a:off x="9118461" y="5174202"/>
            <a:ext cx="738322" cy="767313"/>
            <a:chOff x="0" y="0"/>
            <a:chExt cx="738321" cy="767311"/>
          </a:xfrm>
        </p:grpSpPr>
        <p:sp>
          <p:nvSpPr>
            <p:cNvPr id="689" name="Rectangle"/>
            <p:cNvSpPr/>
            <p:nvPr/>
          </p:nvSpPr>
          <p:spPr>
            <a:xfrm>
              <a:off x="0" y="0"/>
              <a:ext cx="738322" cy="767312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90" name="Line"/>
            <p:cNvSpPr/>
            <p:nvPr/>
          </p:nvSpPr>
          <p:spPr>
            <a:xfrm flipH="1" flipV="1">
              <a:off x="104990" y="518167"/>
              <a:ext cx="4569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91" name="Line"/>
            <p:cNvSpPr/>
            <p:nvPr/>
          </p:nvSpPr>
          <p:spPr>
            <a:xfrm flipH="1">
              <a:off x="539922" y="208261"/>
              <a:ext cx="2414" cy="33913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10かいひからせるには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10かいひからせるには？</a:t>
            </a:r>
          </a:p>
        </p:txBody>
      </p:sp>
      <p:pic>
        <p:nvPicPr>
          <p:cNvPr id="6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LED1:WAIT10:LED0:WAIT10:LED1:WAIT10:LED0:WAIT10:LED1:WAIT10:LED0:WAIT10:LED1:WAIT10:LED0:WAIT10:LED1:WAIT10:LED0:WAIT10:LED1:WAIT10:LED0:WAIT10:LED1:WAIT10:LED0:WAIT10:LED1:WAIT10:LED0:WAIT10:LED1:WAIT10:LED0:WAIT10:LED1:WAIT10:LED0"/>
          <p:cNvSpPr txBox="1"/>
          <p:nvPr/>
        </p:nvSpPr>
        <p:spPr>
          <a:xfrm>
            <a:off x="288925" y="2286000"/>
            <a:ext cx="12731750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LED1:WAIT10:LED0:WAIT10:LED1:WAIT10:LED0:WAIT10:LED1:WAIT10:LED0:WAIT10:LED1:WAIT10:LED0:WAIT10:LED1:WAIT10:LED0:WAIT10:LED1:WAIT10:LED0:WAIT10:LED1:WAIT10:LED0:WAIT10:LED1:WAIT10:LED0:WAIT10:LED1:WAIT10:LED0:WAIT10:LED1:WAIT10:LED0</a:t>
            </a:r>
          </a:p>
        </p:txBody>
      </p:sp>
      <p:sp>
        <p:nvSpPr>
          <p:cNvPr id="698" name="10回ひかるはずｗ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10回ひかるはずｗ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はんだづけしよう！"/>
          <p:cNvSpPr txBox="1"/>
          <p:nvPr>
            <p:ph type="title"/>
          </p:nvPr>
        </p:nvSpPr>
        <p:spPr>
          <a:xfrm>
            <a:off x="132159" y="372069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はんだづけしよう！</a:t>
            </a:r>
          </a:p>
        </p:txBody>
      </p:sp>
      <p:pic>
        <p:nvPicPr>
          <p:cNvPr id="2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75" y="3302000"/>
            <a:ext cx="12990850" cy="52337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プログラム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プログラム</a:t>
            </a:r>
          </a:p>
        </p:txBody>
      </p:sp>
      <p:pic>
        <p:nvPicPr>
          <p:cNvPr id="7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1 LED1:WAIT10…"/>
          <p:cNvSpPr txBox="1"/>
          <p:nvPr/>
        </p:nvSpPr>
        <p:spPr>
          <a:xfrm>
            <a:off x="1931458" y="1350433"/>
            <a:ext cx="12731751" cy="403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grpSp>
        <p:nvGrpSpPr>
          <p:cNvPr id="707" name="Group"/>
          <p:cNvGrpSpPr/>
          <p:nvPr/>
        </p:nvGrpSpPr>
        <p:grpSpPr>
          <a:xfrm>
            <a:off x="10320728" y="1477271"/>
            <a:ext cx="464332" cy="482564"/>
            <a:chOff x="0" y="0"/>
            <a:chExt cx="464331" cy="482563"/>
          </a:xfrm>
        </p:grpSpPr>
        <p:sp>
          <p:nvSpPr>
            <p:cNvPr id="704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05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06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711" name="Group"/>
          <p:cNvGrpSpPr/>
          <p:nvPr/>
        </p:nvGrpSpPr>
        <p:grpSpPr>
          <a:xfrm>
            <a:off x="10320728" y="2281605"/>
            <a:ext cx="464332" cy="482564"/>
            <a:chOff x="0" y="0"/>
            <a:chExt cx="464331" cy="482563"/>
          </a:xfrm>
        </p:grpSpPr>
        <p:sp>
          <p:nvSpPr>
            <p:cNvPr id="708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09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10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71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13" name="Circle"/>
          <p:cNvSpPr/>
          <p:nvPr/>
        </p:nvSpPr>
        <p:spPr>
          <a:xfrm>
            <a:off x="1858066" y="8500533"/>
            <a:ext cx="1756239" cy="175624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14" name="スペース"/>
          <p:cNvSpPr txBox="1"/>
          <p:nvPr/>
        </p:nvSpPr>
        <p:spPr>
          <a:xfrm>
            <a:off x="1695705" y="3469279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スペース</a:t>
            </a:r>
          </a:p>
        </p:txBody>
      </p:sp>
      <p:sp>
        <p:nvSpPr>
          <p:cNvPr id="715" name="Arrow"/>
          <p:cNvSpPr/>
          <p:nvPr/>
        </p:nvSpPr>
        <p:spPr>
          <a:xfrm rot="16200000">
            <a:off x="2507347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16" name="け"/>
          <p:cNvSpPr txBox="1"/>
          <p:nvPr/>
        </p:nvSpPr>
        <p:spPr>
          <a:xfrm>
            <a:off x="5751238" y="346927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717" name="Arrow"/>
          <p:cNvSpPr/>
          <p:nvPr/>
        </p:nvSpPr>
        <p:spPr>
          <a:xfrm rot="16200000">
            <a:off x="5716214" y="289126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71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6607033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19" name="Circle"/>
          <p:cNvSpPr/>
          <p:nvPr/>
        </p:nvSpPr>
        <p:spPr>
          <a:xfrm>
            <a:off x="10494066" y="8187193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20" name=":"/>
          <p:cNvSpPr txBox="1"/>
          <p:nvPr/>
        </p:nvSpPr>
        <p:spPr>
          <a:xfrm>
            <a:off x="9044937" y="4780818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721" name=";"/>
          <p:cNvSpPr txBox="1"/>
          <p:nvPr/>
        </p:nvSpPr>
        <p:spPr>
          <a:xfrm>
            <a:off x="9044937" y="5999024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722" name="コロン"/>
          <p:cNvSpPr txBox="1"/>
          <p:nvPr/>
        </p:nvSpPr>
        <p:spPr>
          <a:xfrm>
            <a:off x="11252085" y="47711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723" name="セミコロン"/>
          <p:cNvSpPr txBox="1"/>
          <p:nvPr/>
        </p:nvSpPr>
        <p:spPr>
          <a:xfrm>
            <a:off x="10365571" y="5962512"/>
            <a:ext cx="255977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724" name="Circle"/>
          <p:cNvSpPr/>
          <p:nvPr/>
        </p:nvSpPr>
        <p:spPr>
          <a:xfrm>
            <a:off x="10390108" y="49612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25" name=":"/>
          <p:cNvSpPr txBox="1"/>
          <p:nvPr/>
        </p:nvSpPr>
        <p:spPr>
          <a:xfrm>
            <a:off x="10743626" y="8301294"/>
            <a:ext cx="19898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7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29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730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73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33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7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37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38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73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40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1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1000回やって？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1000回やって？</a:t>
            </a:r>
          </a:p>
        </p:txBody>
      </p:sp>
      <p:pic>
        <p:nvPicPr>
          <p:cNvPr id="7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3 GOTO1"/>
          <p:cNvSpPr txBox="1"/>
          <p:nvPr/>
        </p:nvSpPr>
        <p:spPr>
          <a:xfrm>
            <a:off x="1711325" y="3883552"/>
            <a:ext cx="12731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3 GOTO1</a:t>
            </a:r>
          </a:p>
        </p:txBody>
      </p:sp>
      <p:sp>
        <p:nvSpPr>
          <p:cNvPr id="747" name="いつまで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いつまで？</a:t>
            </a:r>
          </a:p>
        </p:txBody>
      </p:sp>
      <p:sp>
        <p:nvSpPr>
          <p:cNvPr id="748" name="くりかえし"/>
          <p:cNvSpPr txBox="1"/>
          <p:nvPr>
            <p:ph type="title"/>
          </p:nvPr>
        </p:nvSpPr>
        <p:spPr>
          <a:xfrm>
            <a:off x="457617" y="608277"/>
            <a:ext cx="11847513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くりかえし</a:t>
            </a:r>
          </a:p>
        </p:txBody>
      </p:sp>
      <p:pic>
        <p:nvPicPr>
          <p:cNvPr id="74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50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51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755" name="Group"/>
          <p:cNvGrpSpPr/>
          <p:nvPr/>
        </p:nvGrpSpPr>
        <p:grpSpPr>
          <a:xfrm>
            <a:off x="6270234" y="4010570"/>
            <a:ext cx="464332" cy="482564"/>
            <a:chOff x="0" y="0"/>
            <a:chExt cx="464331" cy="482563"/>
          </a:xfrm>
        </p:grpSpPr>
        <p:sp>
          <p:nvSpPr>
            <p:cNvPr id="752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53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54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エルチカゲーム…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 defTabSz="554990">
              <a:defRPr sz="7600"/>
            </a:pPr>
            <a:r>
              <a:t>エルチカゲーム</a:t>
            </a:r>
          </a:p>
          <a:p>
            <a:pPr defTabSz="554990">
              <a:defRPr sz="7600"/>
            </a:pPr>
            <a:r>
              <a:t>とめてひかってたら、かち！</a:t>
            </a:r>
          </a:p>
        </p:txBody>
      </p:sp>
      <p:pic>
        <p:nvPicPr>
          <p:cNvPr id="7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7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62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76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764" name="Circle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5" name="esc"/>
          <p:cNvSpPr txBox="1"/>
          <p:nvPr/>
        </p:nvSpPr>
        <p:spPr>
          <a:xfrm>
            <a:off x="2345039" y="6328998"/>
            <a:ext cx="390985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esc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7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69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770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77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72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3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7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77" name="かんたん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かんたん？</a:t>
            </a:r>
          </a:p>
        </p:txBody>
      </p:sp>
      <p:sp>
        <p:nvSpPr>
          <p:cNvPr id="778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77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80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1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19569" y="-35984"/>
            <a:ext cx="15243938" cy="9825568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品川区オープンデータイベント2019"/>
          <p:cNvSpPr txBox="1"/>
          <p:nvPr/>
        </p:nvSpPr>
        <p:spPr>
          <a:xfrm>
            <a:off x="7750437" y="9271000"/>
            <a:ext cx="5115460" cy="406400"/>
          </a:xfrm>
          <a:prstGeom prst="rect">
            <a:avLst/>
          </a:prstGeom>
          <a:solidFill>
            <a:srgbClr val="F5F8F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品川区オープンデータイベント2019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1 LED1:WAIT10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 LED0:WAIT</a:t>
            </a:r>
            <a:r>
              <a:rPr>
                <a:solidFill>
                  <a:schemeClr val="accent5"/>
                </a:solidFill>
              </a:rPr>
              <a:t>30</a:t>
            </a: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 GOTO1</a:t>
            </a:r>
          </a:p>
        </p:txBody>
      </p:sp>
      <p:sp>
        <p:nvSpPr>
          <p:cNvPr id="784" name="じゆうじざい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じゆうじざい？</a:t>
            </a:r>
          </a:p>
        </p:txBody>
      </p:sp>
      <p:sp>
        <p:nvSpPr>
          <p:cNvPr id="785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78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87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8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89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790" name="Circle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94" name="Group"/>
          <p:cNvGrpSpPr/>
          <p:nvPr/>
        </p:nvGrpSpPr>
        <p:grpSpPr>
          <a:xfrm>
            <a:off x="10240295" y="3753980"/>
            <a:ext cx="891680" cy="926691"/>
            <a:chOff x="0" y="0"/>
            <a:chExt cx="891678" cy="926690"/>
          </a:xfrm>
        </p:grpSpPr>
        <p:sp>
          <p:nvSpPr>
            <p:cNvPr id="791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92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93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7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98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79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800" name="Circle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AVE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SAVE0</a:t>
            </a:r>
          </a:p>
        </p:txBody>
      </p:sp>
      <p:pic>
        <p:nvPicPr>
          <p:cNvPr id="8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04" name="F3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F3、0、エンター</a:t>
            </a:r>
          </a:p>
        </p:txBody>
      </p:sp>
      <p:sp>
        <p:nvSpPr>
          <p:cNvPr id="805" name="ほぞん（プログラムかきこみ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84886">
              <a:defRPr sz="41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ほぞん（プログラムかきこみ）</a:t>
            </a:r>
          </a:p>
        </p:txBody>
      </p:sp>
      <p:pic>
        <p:nvPicPr>
          <p:cNvPr id="80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07" name="Circle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8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812" name="Group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809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10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11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848" name="Connection Line"/>
          <p:cNvSpPr/>
          <p:nvPr/>
        </p:nvSpPr>
        <p:spPr>
          <a:xfrm>
            <a:off x="7757142" y="4062722"/>
            <a:ext cx="3095461" cy="2615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16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7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8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9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0" name="Rectangle"/>
          <p:cNvSpPr/>
          <p:nvPr/>
        </p:nvSpPr>
        <p:spPr>
          <a:xfrm rot="16200000">
            <a:off x="7406706" y="5820792"/>
            <a:ext cx="515681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1" name="Rounded Rectangle"/>
          <p:cNvSpPr/>
          <p:nvPr/>
        </p:nvSpPr>
        <p:spPr>
          <a:xfrm rot="16200000">
            <a:off x="7832935" y="5401641"/>
            <a:ext cx="783035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49" name="Connection Line"/>
          <p:cNvSpPr/>
          <p:nvPr/>
        </p:nvSpPr>
        <p:spPr>
          <a:xfrm>
            <a:off x="7829313" y="4587958"/>
            <a:ext cx="1889831" cy="1339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041" h="21600" fill="norm" stroke="1" extrusionOk="0">
                <a:moveTo>
                  <a:pt x="0" y="21600"/>
                </a:moveTo>
                <a:cubicBezTo>
                  <a:pt x="17674" y="18978"/>
                  <a:pt x="21600" y="11778"/>
                  <a:pt x="11777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82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824" name="IchigoJamのスイッチ、オフ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IchigoJamのスイッチ、オフ</a:t>
            </a:r>
          </a:p>
        </p:txBody>
      </p:sp>
      <p:sp>
        <p:nvSpPr>
          <p:cNvPr id="825" name="Line"/>
          <p:cNvSpPr/>
          <p:nvPr/>
        </p:nvSpPr>
        <p:spPr>
          <a:xfrm>
            <a:off x="6145147" y="76750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6" name="OFF"/>
          <p:cNvSpPr txBox="1"/>
          <p:nvPr/>
        </p:nvSpPr>
        <p:spPr>
          <a:xfrm>
            <a:off x="6719213" y="73299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297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OFF</a:t>
            </a:r>
          </a:p>
        </p:txBody>
      </p:sp>
      <p:sp>
        <p:nvSpPr>
          <p:cNvPr id="850" name="Connection Line"/>
          <p:cNvSpPr/>
          <p:nvPr/>
        </p:nvSpPr>
        <p:spPr>
          <a:xfrm>
            <a:off x="926340" y="2903471"/>
            <a:ext cx="2747927" cy="3099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73" h="20198" fill="norm" stroke="1" extrusionOk="0">
                <a:moveTo>
                  <a:pt x="19273" y="19952"/>
                </a:moveTo>
                <a:cubicBezTo>
                  <a:pt x="3837" y="21600"/>
                  <a:pt x="-2327" y="14949"/>
                  <a:pt x="78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28" name="Rectangle"/>
          <p:cNvSpPr/>
          <p:nvPr/>
        </p:nvSpPr>
        <p:spPr>
          <a:xfrm rot="5400000">
            <a:off x="3695711" y="5754994"/>
            <a:ext cx="454772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9" name="Rounded Rectangle"/>
          <p:cNvSpPr/>
          <p:nvPr/>
        </p:nvSpPr>
        <p:spPr>
          <a:xfrm rot="5400000">
            <a:off x="2982446" y="5565352"/>
            <a:ext cx="690549" cy="927498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834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830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31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32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33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51" name="Connection Line"/>
          <p:cNvSpPr/>
          <p:nvPr/>
        </p:nvSpPr>
        <p:spPr>
          <a:xfrm>
            <a:off x="7519681" y="4079655"/>
            <a:ext cx="4331107" cy="4547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fill="norm" stroke="1" extrusionOk="0">
                <a:moveTo>
                  <a:pt x="20224" y="0"/>
                </a:moveTo>
                <a:cubicBezTo>
                  <a:pt x="21600" y="12432"/>
                  <a:pt x="14859" y="19632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36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7" name="Rounded Rectangle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2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39" name="Rounded Rectangle"/>
          <p:cNvSpPr/>
          <p:nvPr/>
        </p:nvSpPr>
        <p:spPr>
          <a:xfrm rot="5400000">
            <a:off x="6588556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3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41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42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43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44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45" name="Rounded Rectangle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46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47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894" name="Connection Line"/>
          <p:cNvSpPr/>
          <p:nvPr/>
        </p:nvSpPr>
        <p:spPr>
          <a:xfrm>
            <a:off x="7757142" y="4062722"/>
            <a:ext cx="3095461" cy="2615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57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8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9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0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95" name="Connection Line"/>
          <p:cNvSpPr/>
          <p:nvPr/>
        </p:nvSpPr>
        <p:spPr>
          <a:xfrm>
            <a:off x="9099536" y="4665141"/>
            <a:ext cx="857404" cy="12027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498" h="21600" fill="norm" stroke="1" extrusionOk="0">
                <a:moveTo>
                  <a:pt x="7675" y="21600"/>
                </a:moveTo>
                <a:cubicBezTo>
                  <a:pt x="21600" y="18650"/>
                  <a:pt x="19042" y="1145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86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863" name="テレビとキーボードをぬこう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テレビとキーボードをぬこう</a:t>
            </a:r>
          </a:p>
        </p:txBody>
      </p:sp>
      <p:sp>
        <p:nvSpPr>
          <p:cNvPr id="896" name="Connection Line"/>
          <p:cNvSpPr/>
          <p:nvPr/>
        </p:nvSpPr>
        <p:spPr>
          <a:xfrm>
            <a:off x="963765" y="2903471"/>
            <a:ext cx="1265946" cy="3125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20" h="20295" fill="norm" stroke="1" extrusionOk="0">
                <a:moveTo>
                  <a:pt x="18920" y="20086"/>
                </a:moveTo>
                <a:cubicBezTo>
                  <a:pt x="3258" y="21600"/>
                  <a:pt x="-2680" y="14905"/>
                  <a:pt x="110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869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865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66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67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68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97" name="Connection Line"/>
          <p:cNvSpPr/>
          <p:nvPr/>
        </p:nvSpPr>
        <p:spPr>
          <a:xfrm>
            <a:off x="7519681" y="4079655"/>
            <a:ext cx="4331107" cy="4547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fill="norm" stroke="1" extrusionOk="0">
                <a:moveTo>
                  <a:pt x="20224" y="0"/>
                </a:moveTo>
                <a:cubicBezTo>
                  <a:pt x="21600" y="12432"/>
                  <a:pt x="14859" y="19632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71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2" name="Rounded Rectangle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98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74" name="Rounded Rectangle"/>
          <p:cNvSpPr/>
          <p:nvPr/>
        </p:nvSpPr>
        <p:spPr>
          <a:xfrm rot="5400000">
            <a:off x="6588556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99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76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7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8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9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80" name="Rounded Rectangle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81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82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886" name="Group"/>
          <p:cNvGrpSpPr/>
          <p:nvPr/>
        </p:nvGrpSpPr>
        <p:grpSpPr>
          <a:xfrm>
            <a:off x="1812783" y="5686190"/>
            <a:ext cx="1620591" cy="690548"/>
            <a:chOff x="0" y="0"/>
            <a:chExt cx="1620589" cy="690547"/>
          </a:xfrm>
        </p:grpSpPr>
        <p:sp>
          <p:nvSpPr>
            <p:cNvPr id="883" name="Rectangle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84" name="Rectangle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85" name="Rounded Rectangle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889" name="Group"/>
          <p:cNvGrpSpPr/>
          <p:nvPr/>
        </p:nvGrpSpPr>
        <p:grpSpPr>
          <a:xfrm>
            <a:off x="7986697" y="5557150"/>
            <a:ext cx="1511796" cy="783036"/>
            <a:chOff x="0" y="0"/>
            <a:chExt cx="1511795" cy="783034"/>
          </a:xfrm>
        </p:grpSpPr>
        <p:sp>
          <p:nvSpPr>
            <p:cNvPr id="887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88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890" name="①"/>
          <p:cNvSpPr txBox="1"/>
          <p:nvPr/>
        </p:nvSpPr>
        <p:spPr>
          <a:xfrm>
            <a:off x="2880783" y="638561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891" name="②"/>
          <p:cNvSpPr txBox="1"/>
          <p:nvPr/>
        </p:nvSpPr>
        <p:spPr>
          <a:xfrm>
            <a:off x="7730239" y="486820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892" name="Line"/>
          <p:cNvSpPr/>
          <p:nvPr/>
        </p:nvSpPr>
        <p:spPr>
          <a:xfrm>
            <a:off x="8316847" y="514760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93" name="Line"/>
          <p:cNvSpPr/>
          <p:nvPr/>
        </p:nvSpPr>
        <p:spPr>
          <a:xfrm flipH="1">
            <a:off x="3429132" y="666501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3874692"/>
            <a:ext cx="4194675" cy="2547155"/>
          </a:xfrm>
          <a:prstGeom prst="rect">
            <a:avLst/>
          </a:prstGeom>
          <a:ln w="12700">
            <a:miter lim="400000"/>
          </a:ln>
        </p:spPr>
      </p:pic>
      <p:sp>
        <p:nvSpPr>
          <p:cNvPr id="922" name="Connection Line"/>
          <p:cNvSpPr/>
          <p:nvPr/>
        </p:nvSpPr>
        <p:spPr>
          <a:xfrm>
            <a:off x="7757142" y="2950927"/>
            <a:ext cx="3095461" cy="2615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03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04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05" name="Rectangle"/>
          <p:cNvSpPr/>
          <p:nvPr/>
        </p:nvSpPr>
        <p:spPr>
          <a:xfrm rot="16200000">
            <a:off x="7561645" y="5418775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06" name="Rounded Rectangle"/>
          <p:cNvSpPr/>
          <p:nvPr/>
        </p:nvSpPr>
        <p:spPr>
          <a:xfrm rot="16200000">
            <a:off x="7813203" y="5253115"/>
            <a:ext cx="405574" cy="54473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07" name="ボタンをおしながらスイッチオン！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ボタンをおしながらスイッチオン！</a:t>
            </a:r>
          </a:p>
        </p:txBody>
      </p:sp>
      <p:sp>
        <p:nvSpPr>
          <p:cNvPr id="923" name="Connection Line"/>
          <p:cNvSpPr/>
          <p:nvPr/>
        </p:nvSpPr>
        <p:spPr>
          <a:xfrm>
            <a:off x="6977784" y="4079655"/>
            <a:ext cx="4867460" cy="6309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1" h="21600" fill="norm" stroke="1" extrusionOk="0">
                <a:moveTo>
                  <a:pt x="20408" y="0"/>
                </a:moveTo>
                <a:cubicBezTo>
                  <a:pt x="21600" y="10346"/>
                  <a:pt x="14797" y="17546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09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10" name="Rounded Rectangle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11" name="Rounded Rectangle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12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13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14" name="Line"/>
          <p:cNvSpPr/>
          <p:nvPr/>
        </p:nvSpPr>
        <p:spPr>
          <a:xfrm flipH="1">
            <a:off x="6570047" y="6757971"/>
            <a:ext cx="78303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15" name="スイッチON"/>
          <p:cNvSpPr txBox="1"/>
          <p:nvPr/>
        </p:nvSpPr>
        <p:spPr>
          <a:xfrm>
            <a:off x="5718942" y="6878525"/>
            <a:ext cx="2962860" cy="105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395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スイッチON</a:t>
            </a:r>
          </a:p>
        </p:txBody>
      </p:sp>
      <p:sp>
        <p:nvSpPr>
          <p:cNvPr id="916" name="Line"/>
          <p:cNvSpPr/>
          <p:nvPr/>
        </p:nvSpPr>
        <p:spPr>
          <a:xfrm>
            <a:off x="3240881" y="5415418"/>
            <a:ext cx="1051720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17" name="ボタンを…"/>
          <p:cNvSpPr txBox="1"/>
          <p:nvPr/>
        </p:nvSpPr>
        <p:spPr>
          <a:xfrm>
            <a:off x="428420" y="4530421"/>
            <a:ext cx="2826824" cy="1893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</a:t>
            </a:r>
          </a:p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おしながら</a:t>
            </a:r>
          </a:p>
        </p:txBody>
      </p:sp>
      <p:sp>
        <p:nvSpPr>
          <p:cNvPr id="918" name="①"/>
          <p:cNvSpPr txBox="1"/>
          <p:nvPr/>
        </p:nvSpPr>
        <p:spPr>
          <a:xfrm>
            <a:off x="231677" y="4818069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919" name="②"/>
          <p:cNvSpPr txBox="1"/>
          <p:nvPr/>
        </p:nvSpPr>
        <p:spPr>
          <a:xfrm>
            <a:off x="5097106" y="7163084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920" name="ボタンをはなして…"/>
          <p:cNvSpPr txBox="1"/>
          <p:nvPr/>
        </p:nvSpPr>
        <p:spPr>
          <a:xfrm>
            <a:off x="800669" y="7767524"/>
            <a:ext cx="4082047" cy="1761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ボタンをはなして</a:t>
            </a:r>
          </a:p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LEDをみる</a:t>
            </a:r>
          </a:p>
        </p:txBody>
      </p:sp>
      <p:sp>
        <p:nvSpPr>
          <p:cNvPr id="921" name="③"/>
          <p:cNvSpPr txBox="1"/>
          <p:nvPr/>
        </p:nvSpPr>
        <p:spPr>
          <a:xfrm>
            <a:off x="231677" y="7995478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エルチカロボット…"/>
          <p:cNvSpPr txBox="1"/>
          <p:nvPr>
            <p:ph type="title"/>
          </p:nvPr>
        </p:nvSpPr>
        <p:spPr>
          <a:xfrm>
            <a:off x="132159" y="2178050"/>
            <a:ext cx="12740482" cy="3092450"/>
          </a:xfrm>
          <a:prstGeom prst="rect">
            <a:avLst/>
          </a:prstGeom>
        </p:spPr>
        <p:txBody>
          <a:bodyPr/>
          <a:lstStyle/>
          <a:p>
            <a:pPr/>
            <a:r>
              <a:t>エルチカロボット</a:t>
            </a:r>
          </a:p>
          <a:p>
            <a:pPr/>
            <a:r>
              <a:t>できた！</a:t>
            </a:r>
          </a:p>
        </p:txBody>
      </p:sp>
      <p:pic>
        <p:nvPicPr>
          <p:cNvPr id="9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927" name="*"/>
          <p:cNvSpPr txBox="1"/>
          <p:nvPr/>
        </p:nvSpPr>
        <p:spPr>
          <a:xfrm>
            <a:off x="7233708" y="5994400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5" name="Group"/>
          <p:cNvGrpSpPr/>
          <p:nvPr/>
        </p:nvGrpSpPr>
        <p:grpSpPr>
          <a:xfrm>
            <a:off x="2884602" y="1972782"/>
            <a:ext cx="7235596" cy="7235595"/>
            <a:chOff x="0" y="0"/>
            <a:chExt cx="7235594" cy="7235594"/>
          </a:xfrm>
        </p:grpSpPr>
        <p:pic>
          <p:nvPicPr>
            <p:cNvPr id="92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235595" cy="72355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34" name="Group"/>
            <p:cNvGrpSpPr/>
            <p:nvPr/>
          </p:nvGrpSpPr>
          <p:grpSpPr>
            <a:xfrm>
              <a:off x="812184" y="2198196"/>
              <a:ext cx="3385475" cy="1497388"/>
              <a:chOff x="0" y="0"/>
              <a:chExt cx="3385473" cy="1497387"/>
            </a:xfrm>
          </p:grpSpPr>
          <p:sp>
            <p:nvSpPr>
              <p:cNvPr id="930" name="Circle"/>
              <p:cNvSpPr/>
              <p:nvPr/>
            </p:nvSpPr>
            <p:spPr>
              <a:xfrm>
                <a:off x="0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31" name="Circle"/>
              <p:cNvSpPr/>
              <p:nvPr/>
            </p:nvSpPr>
            <p:spPr>
              <a:xfrm>
                <a:off x="586933" y="477836"/>
                <a:ext cx="541715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32" name="Circle"/>
              <p:cNvSpPr/>
              <p:nvPr/>
            </p:nvSpPr>
            <p:spPr>
              <a:xfrm>
                <a:off x="1888086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33" name="Circle"/>
              <p:cNvSpPr/>
              <p:nvPr/>
            </p:nvSpPr>
            <p:spPr>
              <a:xfrm>
                <a:off x="2206303" y="477836"/>
                <a:ext cx="541716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936" name="パナソニック洗濯機"/>
          <p:cNvSpPr txBox="1"/>
          <p:nvPr/>
        </p:nvSpPr>
        <p:spPr>
          <a:xfrm>
            <a:off x="8401050" y="9067800"/>
            <a:ext cx="42291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パナソニック洗濯機</a:t>
            </a:r>
          </a:p>
        </p:txBody>
      </p:sp>
      <p:sp>
        <p:nvSpPr>
          <p:cNvPr id="937" name="みのまわりのロボット"/>
          <p:cNvSpPr txBox="1"/>
          <p:nvPr>
            <p:ph type="title"/>
          </p:nvPr>
        </p:nvSpPr>
        <p:spPr>
          <a:xfrm>
            <a:off x="132159" y="-55034"/>
            <a:ext cx="12740482" cy="1794405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みのまわりのロボット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ぜんぶ、だれかが…"/>
          <p:cNvSpPr txBox="1"/>
          <p:nvPr/>
        </p:nvSpPr>
        <p:spPr>
          <a:xfrm>
            <a:off x="-1" y="56049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ぜんぶ、だれかが</a:t>
            </a:r>
          </a:p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プログラミングしたもの</a:t>
            </a:r>
          </a:p>
        </p:txBody>
      </p:sp>
      <p:sp>
        <p:nvSpPr>
          <p:cNvPr id="940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9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9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290" y="3283975"/>
            <a:ext cx="12832220" cy="4641917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くみたてよう"/>
          <p:cNvSpPr txBox="1"/>
          <p:nvPr/>
        </p:nvSpPr>
        <p:spPr>
          <a:xfrm>
            <a:off x="-359244" y="850900"/>
            <a:ext cx="13723289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9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くみたてよう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お家のコンピューター…"/>
          <p:cNvSpPr txBox="1"/>
          <p:nvPr>
            <p:ph type="title"/>
          </p:nvPr>
        </p:nvSpPr>
        <p:spPr>
          <a:xfrm>
            <a:off x="132258" y="1702891"/>
            <a:ext cx="12740284" cy="4857685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お家のコンピューター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さがしてみよう！</a:t>
            </a:r>
          </a:p>
        </p:txBody>
      </p:sp>
      <p:grpSp>
        <p:nvGrpSpPr>
          <p:cNvPr id="951" name="Group"/>
          <p:cNvGrpSpPr/>
          <p:nvPr/>
        </p:nvGrpSpPr>
        <p:grpSpPr>
          <a:xfrm>
            <a:off x="4475691" y="6750050"/>
            <a:ext cx="4053418" cy="1792817"/>
            <a:chOff x="0" y="0"/>
            <a:chExt cx="4053416" cy="1792816"/>
          </a:xfrm>
        </p:grpSpPr>
        <p:sp>
          <p:nvSpPr>
            <p:cNvPr id="947" name="Circle"/>
            <p:cNvSpPr/>
            <p:nvPr/>
          </p:nvSpPr>
          <p:spPr>
            <a:xfrm>
              <a:off x="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8" name="Circle"/>
            <p:cNvSpPr/>
            <p:nvPr/>
          </p:nvSpPr>
          <p:spPr>
            <a:xfrm>
              <a:off x="702733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9" name="Circle"/>
            <p:cNvSpPr/>
            <p:nvPr/>
          </p:nvSpPr>
          <p:spPr>
            <a:xfrm>
              <a:off x="226060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50" name="Circle"/>
            <p:cNvSpPr/>
            <p:nvPr/>
          </p:nvSpPr>
          <p:spPr>
            <a:xfrm>
              <a:off x="2641600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717"/>
            <a:ext cx="13004800" cy="7877499"/>
          </a:xfrm>
          <a:prstGeom prst="rect">
            <a:avLst/>
          </a:prstGeom>
          <a:ln w="12700">
            <a:miter lim="400000"/>
          </a:ln>
        </p:spPr>
      </p:pic>
      <p:sp>
        <p:nvSpPr>
          <p:cNvPr id="954" name="パソコンのごせんぞさま…"/>
          <p:cNvSpPr txBox="1"/>
          <p:nvPr/>
        </p:nvSpPr>
        <p:spPr>
          <a:xfrm>
            <a:off x="132258" y="7995013"/>
            <a:ext cx="12740284" cy="1782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385572">
              <a:defRPr sz="52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パソコンのごせんぞさま</a:t>
            </a:r>
          </a:p>
          <a:p>
            <a:pPr defTabSz="385572">
              <a:defRPr sz="52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FACOM128B Fujitsu@ぬまづ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26816"/>
            <a:ext cx="13004801" cy="8080032"/>
          </a:xfrm>
          <a:prstGeom prst="rect">
            <a:avLst/>
          </a:prstGeom>
          <a:ln w="12700">
            <a:miter lim="400000"/>
          </a:ln>
        </p:spPr>
      </p:pic>
      <p:sp>
        <p:nvSpPr>
          <p:cNvPr id="959" name="キーボードのごせんぞさま"/>
          <p:cNvSpPr txBox="1"/>
          <p:nvPr/>
        </p:nvSpPr>
        <p:spPr>
          <a:xfrm>
            <a:off x="132258" y="7995013"/>
            <a:ext cx="12740284" cy="1782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キーボードのごせんぞさま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63" name="ディスプレイのごせんぞさま"/>
          <p:cNvSpPr txBox="1"/>
          <p:nvPr/>
        </p:nvSpPr>
        <p:spPr>
          <a:xfrm>
            <a:off x="132258" y="7995013"/>
            <a:ext cx="12740284" cy="1782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54990">
              <a:defRPr sz="7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ディスプレイのごせんぞさま</a:t>
            </a:r>
          </a:p>
        </p:txBody>
      </p:sp>
      <p:pic>
        <p:nvPicPr>
          <p:cNvPr id="9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60127" y="-43472"/>
            <a:ext cx="13725054" cy="81337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Rectangle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96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96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969" name="プログラミング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テレビゲームをつくろう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</a:t>
            </a:r>
          </a:p>
        </p:txBody>
      </p:sp>
      <p:pic>
        <p:nvPicPr>
          <p:cNvPr id="97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971" name="http://ichigojam.net/"/>
          <p:cNvSpPr txBox="1"/>
          <p:nvPr/>
        </p:nvSpPr>
        <p:spPr>
          <a:xfrm>
            <a:off x="7044181" y="91388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972" name="このプレゼンテーションはオープンデータです"/>
          <p:cNvSpPr txBox="1"/>
          <p:nvPr/>
        </p:nvSpPr>
        <p:spPr>
          <a:xfrm>
            <a:off x="119295" y="9176990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このプレゼンテーションはオープンデータです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3874692"/>
            <a:ext cx="4194675" cy="2547155"/>
          </a:xfrm>
          <a:prstGeom prst="rect">
            <a:avLst/>
          </a:prstGeom>
          <a:ln w="12700">
            <a:miter lim="400000"/>
          </a:ln>
        </p:spPr>
      </p:pic>
      <p:sp>
        <p:nvSpPr>
          <p:cNvPr id="989" name="Connection Line"/>
          <p:cNvSpPr/>
          <p:nvPr/>
        </p:nvSpPr>
        <p:spPr>
          <a:xfrm>
            <a:off x="7757142" y="2950927"/>
            <a:ext cx="3095461" cy="2615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76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7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8" name="Rectangle"/>
          <p:cNvSpPr/>
          <p:nvPr/>
        </p:nvSpPr>
        <p:spPr>
          <a:xfrm rot="16200000">
            <a:off x="7561645" y="5418775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9" name="Rounded Rectangle"/>
          <p:cNvSpPr/>
          <p:nvPr/>
        </p:nvSpPr>
        <p:spPr>
          <a:xfrm rot="16200000">
            <a:off x="7813203" y="5253115"/>
            <a:ext cx="405574" cy="54473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0" name="スイッチオフ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スイッチオフ</a:t>
            </a:r>
          </a:p>
        </p:txBody>
      </p:sp>
      <p:sp>
        <p:nvSpPr>
          <p:cNvPr id="990" name="Connection Line"/>
          <p:cNvSpPr/>
          <p:nvPr/>
        </p:nvSpPr>
        <p:spPr>
          <a:xfrm>
            <a:off x="6977784" y="4079655"/>
            <a:ext cx="4867460" cy="6309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1" h="21600" fill="norm" stroke="1" extrusionOk="0">
                <a:moveTo>
                  <a:pt x="20408" y="0"/>
                </a:moveTo>
                <a:cubicBezTo>
                  <a:pt x="21600" y="10346"/>
                  <a:pt x="14797" y="17546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82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3" name="Rounded Rectangle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4" name="Rounded Rectangle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5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86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87" name="Line"/>
          <p:cNvSpPr/>
          <p:nvPr/>
        </p:nvSpPr>
        <p:spPr>
          <a:xfrm>
            <a:off x="6641881" y="6732571"/>
            <a:ext cx="92961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8" name="スイッチOFF"/>
          <p:cNvSpPr txBox="1"/>
          <p:nvPr/>
        </p:nvSpPr>
        <p:spPr>
          <a:xfrm>
            <a:off x="5718942" y="6878525"/>
            <a:ext cx="2962860" cy="105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25779"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スイッチOFF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Connection Line"/>
          <p:cNvSpPr/>
          <p:nvPr/>
        </p:nvSpPr>
        <p:spPr>
          <a:xfrm>
            <a:off x="8250259" y="4312488"/>
            <a:ext cx="2639909" cy="23024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5" h="21600" fill="norm" stroke="1" extrusionOk="0">
                <a:moveTo>
                  <a:pt x="0" y="21600"/>
                </a:moveTo>
                <a:cubicBezTo>
                  <a:pt x="15208" y="18906"/>
                  <a:pt x="21600" y="11706"/>
                  <a:pt x="19175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93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4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5" name="Rounded Rectangle"/>
          <p:cNvSpPr/>
          <p:nvPr/>
        </p:nvSpPr>
        <p:spPr>
          <a:xfrm>
            <a:off x="10431537" y="4003968"/>
            <a:ext cx="783036" cy="105171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998" name="Group"/>
          <p:cNvGrpSpPr/>
          <p:nvPr/>
        </p:nvGrpSpPr>
        <p:grpSpPr>
          <a:xfrm>
            <a:off x="7467224" y="6459892"/>
            <a:ext cx="783036" cy="405574"/>
            <a:chOff x="0" y="0"/>
            <a:chExt cx="783034" cy="405572"/>
          </a:xfrm>
        </p:grpSpPr>
        <p:sp>
          <p:nvSpPr>
            <p:cNvPr id="996" name="Rectangle"/>
            <p:cNvSpPr/>
            <p:nvPr/>
          </p:nvSpPr>
          <p:spPr>
            <a:xfrm rot="16200000">
              <a:off x="27440" y="41797"/>
              <a:ext cx="267098" cy="32197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97" name="Rounded Rectangle"/>
            <p:cNvSpPr/>
            <p:nvPr/>
          </p:nvSpPr>
          <p:spPr>
            <a:xfrm rot="16200000">
              <a:off x="307879" y="-69583"/>
              <a:ext cx="405573" cy="544739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001" name="Group"/>
          <p:cNvGrpSpPr/>
          <p:nvPr/>
        </p:nvGrpSpPr>
        <p:grpSpPr>
          <a:xfrm>
            <a:off x="7846997" y="5557150"/>
            <a:ext cx="1511796" cy="783036"/>
            <a:chOff x="0" y="0"/>
            <a:chExt cx="1511795" cy="783034"/>
          </a:xfrm>
        </p:grpSpPr>
        <p:sp>
          <p:nvSpPr>
            <p:cNvPr id="999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00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035" name="Connection Line"/>
          <p:cNvSpPr/>
          <p:nvPr/>
        </p:nvSpPr>
        <p:spPr>
          <a:xfrm>
            <a:off x="9135370" y="4487297"/>
            <a:ext cx="925568" cy="1333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68" h="21600" fill="norm" stroke="1" extrusionOk="0">
                <a:moveTo>
                  <a:pt x="3925" y="21600"/>
                </a:moveTo>
                <a:cubicBezTo>
                  <a:pt x="21600" y="17589"/>
                  <a:pt x="20292" y="10389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100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1004" name="テレビ"/>
          <p:cNvSpPr txBox="1"/>
          <p:nvPr>
            <p:ph type="title"/>
          </p:nvPr>
        </p:nvSpPr>
        <p:spPr>
          <a:xfrm>
            <a:off x="821961" y="1363194"/>
            <a:ext cx="2800549" cy="690548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テレビ</a:t>
            </a:r>
          </a:p>
        </p:txBody>
      </p:sp>
      <p:sp>
        <p:nvSpPr>
          <p:cNvPr id="1005" name="キーボード"/>
          <p:cNvSpPr txBox="1"/>
          <p:nvPr/>
        </p:nvSpPr>
        <p:spPr>
          <a:xfrm>
            <a:off x="4753609" y="1239661"/>
            <a:ext cx="3986011" cy="93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</a:t>
            </a:r>
          </a:p>
        </p:txBody>
      </p:sp>
      <p:sp>
        <p:nvSpPr>
          <p:cNvPr id="1006" name="でんげん"/>
          <p:cNvSpPr txBox="1"/>
          <p:nvPr/>
        </p:nvSpPr>
        <p:spPr>
          <a:xfrm>
            <a:off x="8963392" y="1041852"/>
            <a:ext cx="4190260" cy="1333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でんげん</a:t>
            </a:r>
          </a:p>
        </p:txBody>
      </p:sp>
      <p:sp>
        <p:nvSpPr>
          <p:cNvPr id="1007" name="IchigoJamをつなごう"/>
          <p:cNvSpPr txBox="1"/>
          <p:nvPr/>
        </p:nvSpPr>
        <p:spPr>
          <a:xfrm>
            <a:off x="988086" y="-47532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IchigoJamをつなごう</a:t>
            </a:r>
          </a:p>
        </p:txBody>
      </p:sp>
      <p:sp>
        <p:nvSpPr>
          <p:cNvPr id="1036" name="Connection Line"/>
          <p:cNvSpPr/>
          <p:nvPr/>
        </p:nvSpPr>
        <p:spPr>
          <a:xfrm>
            <a:off x="948217" y="2903471"/>
            <a:ext cx="1069085" cy="3147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41" h="21600" fill="norm" stroke="1" extrusionOk="0">
                <a:moveTo>
                  <a:pt x="18541" y="21600"/>
                </a:moveTo>
                <a:cubicBezTo>
                  <a:pt x="2604" y="20334"/>
                  <a:pt x="-3059" y="13134"/>
                  <a:pt x="155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012" name="Group"/>
          <p:cNvGrpSpPr/>
          <p:nvPr/>
        </p:nvGrpSpPr>
        <p:grpSpPr>
          <a:xfrm>
            <a:off x="2017305" y="5679593"/>
            <a:ext cx="1620591" cy="690549"/>
            <a:chOff x="0" y="0"/>
            <a:chExt cx="1620589" cy="690547"/>
          </a:xfrm>
        </p:grpSpPr>
        <p:sp>
          <p:nvSpPr>
            <p:cNvPr id="1009" name="Rectangle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10" name="Rectangle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11" name="Rounded Rectangle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017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1013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14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15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16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18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9" name="Rounded Rectangle"/>
          <p:cNvSpPr/>
          <p:nvPr/>
        </p:nvSpPr>
        <p:spPr>
          <a:xfrm>
            <a:off x="11486822" y="4016668"/>
            <a:ext cx="783036" cy="105171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37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023" name="Group"/>
          <p:cNvGrpSpPr/>
          <p:nvPr/>
        </p:nvGrpSpPr>
        <p:grpSpPr>
          <a:xfrm>
            <a:off x="6512217" y="5023688"/>
            <a:ext cx="5375639" cy="3940859"/>
            <a:chOff x="0" y="0"/>
            <a:chExt cx="5375638" cy="3940857"/>
          </a:xfrm>
        </p:grpSpPr>
        <p:sp>
          <p:nvSpPr>
            <p:cNvPr id="1038" name="Connection Line"/>
            <p:cNvSpPr/>
            <p:nvPr/>
          </p:nvSpPr>
          <p:spPr>
            <a:xfrm>
              <a:off x="1324570" y="0"/>
              <a:ext cx="4051069" cy="370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0" h="21398" fill="norm" stroke="1" extrusionOk="0">
                  <a:moveTo>
                    <a:pt x="20507" y="0"/>
                  </a:moveTo>
                  <a:cubicBezTo>
                    <a:pt x="21600" y="14469"/>
                    <a:pt x="14764" y="21600"/>
                    <a:pt x="0" y="21394"/>
                  </a:cubicBezTo>
                </a:path>
              </a:pathLst>
            </a:custGeom>
            <a:noFill/>
            <a:ln w="1778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022" name="Rounded Rectangle"/>
            <p:cNvSpPr/>
            <p:nvPr/>
          </p:nvSpPr>
          <p:spPr>
            <a:xfrm rot="5400000">
              <a:off x="393839" y="3010126"/>
              <a:ext cx="536892" cy="1324572"/>
            </a:xfrm>
            <a:prstGeom prst="roundRect">
              <a:avLst>
                <a:gd name="adj" fmla="val 25913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039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25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26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27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28" name="①"/>
          <p:cNvSpPr txBox="1"/>
          <p:nvPr/>
        </p:nvSpPr>
        <p:spPr>
          <a:xfrm>
            <a:off x="3337983" y="6370579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1029" name="②"/>
          <p:cNvSpPr txBox="1"/>
          <p:nvPr/>
        </p:nvSpPr>
        <p:spPr>
          <a:xfrm>
            <a:off x="7620675" y="4774505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pic>
        <p:nvPicPr>
          <p:cNvPr id="103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1031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32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33" name="Rounded Rectangle"/>
          <p:cNvSpPr/>
          <p:nvPr/>
        </p:nvSpPr>
        <p:spPr>
          <a:xfrm rot="5400000">
            <a:off x="5535576" y="8053704"/>
            <a:ext cx="690548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1075" name="Connection Line"/>
          <p:cNvSpPr/>
          <p:nvPr/>
        </p:nvSpPr>
        <p:spPr>
          <a:xfrm>
            <a:off x="7757142" y="4062722"/>
            <a:ext cx="3095461" cy="2615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43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44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45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46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47" name="Rectangle"/>
          <p:cNvSpPr/>
          <p:nvPr/>
        </p:nvSpPr>
        <p:spPr>
          <a:xfrm rot="16200000">
            <a:off x="7406706" y="5820792"/>
            <a:ext cx="515681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48" name="Rounded Rectangle"/>
          <p:cNvSpPr/>
          <p:nvPr/>
        </p:nvSpPr>
        <p:spPr>
          <a:xfrm rot="16200000">
            <a:off x="7832935" y="5401641"/>
            <a:ext cx="783035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76" name="Connection Line"/>
          <p:cNvSpPr/>
          <p:nvPr/>
        </p:nvSpPr>
        <p:spPr>
          <a:xfrm>
            <a:off x="7829313" y="4587958"/>
            <a:ext cx="1889831" cy="1339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041" h="21600" fill="norm" stroke="1" extrusionOk="0">
                <a:moveTo>
                  <a:pt x="0" y="21600"/>
                </a:moveTo>
                <a:cubicBezTo>
                  <a:pt x="17674" y="18978"/>
                  <a:pt x="21600" y="11778"/>
                  <a:pt x="11777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105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1051" name="IchigoJamをスイッチオン！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IchigoJamをスイッチオン！</a:t>
            </a:r>
          </a:p>
        </p:txBody>
      </p:sp>
      <p:sp>
        <p:nvSpPr>
          <p:cNvPr id="1052" name="Line"/>
          <p:cNvSpPr/>
          <p:nvPr/>
        </p:nvSpPr>
        <p:spPr>
          <a:xfrm flipH="1"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53" name="ON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1077" name="Connection Line"/>
          <p:cNvSpPr/>
          <p:nvPr/>
        </p:nvSpPr>
        <p:spPr>
          <a:xfrm>
            <a:off x="926340" y="2903471"/>
            <a:ext cx="2747927" cy="3099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73" h="20198" fill="norm" stroke="1" extrusionOk="0">
                <a:moveTo>
                  <a:pt x="19273" y="19952"/>
                </a:moveTo>
                <a:cubicBezTo>
                  <a:pt x="3837" y="21600"/>
                  <a:pt x="-2327" y="14949"/>
                  <a:pt x="78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55" name="Rectangle"/>
          <p:cNvSpPr/>
          <p:nvPr/>
        </p:nvSpPr>
        <p:spPr>
          <a:xfrm rot="5400000">
            <a:off x="3695711" y="5754994"/>
            <a:ext cx="454772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56" name="Rounded Rectangle"/>
          <p:cNvSpPr/>
          <p:nvPr/>
        </p:nvSpPr>
        <p:spPr>
          <a:xfrm rot="5400000">
            <a:off x="2982446" y="5565352"/>
            <a:ext cx="690549" cy="927498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1061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1057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58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59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60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78" name="Connection Line"/>
          <p:cNvSpPr/>
          <p:nvPr/>
        </p:nvSpPr>
        <p:spPr>
          <a:xfrm>
            <a:off x="7519681" y="4079655"/>
            <a:ext cx="4331107" cy="4547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fill="norm" stroke="1" extrusionOk="0">
                <a:moveTo>
                  <a:pt x="20224" y="0"/>
                </a:moveTo>
                <a:cubicBezTo>
                  <a:pt x="21600" y="12432"/>
                  <a:pt x="14859" y="19632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63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64" name="Rounded Rectangle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79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66" name="Rounded Rectangle"/>
          <p:cNvSpPr/>
          <p:nvPr/>
        </p:nvSpPr>
        <p:spPr>
          <a:xfrm rot="5400000">
            <a:off x="6588556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80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68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69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70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71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72" name="Rounded Rectangle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73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74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LOAD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LOAD0</a:t>
            </a:r>
          </a:p>
        </p:txBody>
      </p:sp>
      <p:pic>
        <p:nvPicPr>
          <p:cNvPr id="10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84" name="F2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F2、0、エンター</a:t>
            </a:r>
          </a:p>
        </p:txBody>
      </p:sp>
      <p:sp>
        <p:nvSpPr>
          <p:cNvPr id="1085" name="プログラムよみこみ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プログラムよみこみ</a:t>
            </a:r>
          </a:p>
        </p:txBody>
      </p:sp>
      <p:pic>
        <p:nvPicPr>
          <p:cNvPr id="108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87" name="Circle"/>
          <p:cNvSpPr/>
          <p:nvPr/>
        </p:nvSpPr>
        <p:spPr>
          <a:xfrm>
            <a:off x="6490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88" name="F2"/>
          <p:cNvSpPr txBox="1"/>
          <p:nvPr/>
        </p:nvSpPr>
        <p:spPr>
          <a:xfrm>
            <a:off x="7807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F2</a:t>
            </a:r>
          </a:p>
        </p:txBody>
      </p:sp>
      <p:grpSp>
        <p:nvGrpSpPr>
          <p:cNvPr id="1092" name="Group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1089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90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91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0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96" name="おもいだし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おもいだしてるよ</a:t>
            </a:r>
          </a:p>
        </p:txBody>
      </p:sp>
      <p:sp>
        <p:nvSpPr>
          <p:cNvPr id="1097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09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99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00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679" y="2136080"/>
            <a:ext cx="12701442" cy="5168173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はんだづけ 4ステップ"/>
          <p:cNvSpPr txBox="1"/>
          <p:nvPr/>
        </p:nvSpPr>
        <p:spPr>
          <a:xfrm>
            <a:off x="-359244" y="630767"/>
            <a:ext cx="13723289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9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はんだづけ 4ステップ</a:t>
            </a:r>
          </a:p>
        </p:txBody>
      </p:sp>
      <p:pic>
        <p:nvPicPr>
          <p:cNvPr id="28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69412" y="6653872"/>
            <a:ext cx="6677155" cy="30510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SAVE2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SAVE2</a:t>
            </a:r>
          </a:p>
        </p:txBody>
      </p:sp>
      <p:pic>
        <p:nvPicPr>
          <p:cNvPr id="11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04" name="F3、2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F3、2、エンター</a:t>
            </a:r>
          </a:p>
        </p:txBody>
      </p:sp>
      <p:sp>
        <p:nvSpPr>
          <p:cNvPr id="1105" name="ほぞん（プログラムかきこみ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84886">
              <a:defRPr sz="41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ほぞん（プログラムかきこみ）</a:t>
            </a:r>
          </a:p>
        </p:txBody>
      </p:sp>
      <p:pic>
        <p:nvPicPr>
          <p:cNvPr id="110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07" name="Circle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08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1112" name="Group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1109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10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11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Al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1115" name="Arrow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16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1117" name="そ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そ</a:t>
            </a:r>
          </a:p>
        </p:txBody>
      </p:sp>
      <p:sp>
        <p:nvSpPr>
          <p:cNvPr id="1118" name="C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119" name="IchigoJamスペシャル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IchigoJamスペシャル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Alt（オルト）キーをおしながら「C」をおす</a:t>
            </a:r>
          </a:p>
        </p:txBody>
      </p:sp>
      <p:sp>
        <p:nvSpPr>
          <p:cNvPr id="1120" name="Rectangle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12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1122" name="Circle"/>
          <p:cNvSpPr/>
          <p:nvPr/>
        </p:nvSpPr>
        <p:spPr>
          <a:xfrm>
            <a:off x="2984805" y="8373778"/>
            <a:ext cx="1295930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23" name="Circle"/>
          <p:cNvSpPr/>
          <p:nvPr/>
        </p:nvSpPr>
        <p:spPr>
          <a:xfrm>
            <a:off x="4279179" y="7871173"/>
            <a:ext cx="1163176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24" name="C"/>
          <p:cNvSpPr txBox="1"/>
          <p:nvPr/>
        </p:nvSpPr>
        <p:spPr>
          <a:xfrm>
            <a:off x="4739416" y="8294011"/>
            <a:ext cx="24270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125" name="Alt"/>
          <p:cNvSpPr txBox="1"/>
          <p:nvPr/>
        </p:nvSpPr>
        <p:spPr>
          <a:xfrm>
            <a:off x="3479284" y="8869342"/>
            <a:ext cx="30697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1126" name="c"/>
          <p:cNvSpPr txBox="1"/>
          <p:nvPr/>
        </p:nvSpPr>
        <p:spPr>
          <a:xfrm>
            <a:off x="10542058" y="3585633"/>
            <a:ext cx="12731751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-GRAPH"/>
                <a:ea typeface="IchigoJam-GRAPH"/>
                <a:cs typeface="IchigoJam-GRAPH"/>
                <a:sym typeface="IchigoJam-GRAPH"/>
              </a:defRPr>
            </a:lvl1pPr>
          </a:lstStyle>
          <a:p>
            <a:pPr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shif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1129" name="Arrow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30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1131" name="=…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=</a:t>
            </a: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ほ</a:t>
            </a:r>
          </a:p>
        </p:txBody>
      </p:sp>
      <p:sp>
        <p:nvSpPr>
          <p:cNvPr id="1132" name="-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1133" name="キーのうえにあるもじは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キーのうえにあるもじは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シフトキーをおしながら「-」をおす</a:t>
            </a:r>
          </a:p>
        </p:txBody>
      </p:sp>
      <p:sp>
        <p:nvSpPr>
          <p:cNvPr id="1134" name="=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=</a:t>
            </a:r>
          </a:p>
        </p:txBody>
      </p:sp>
      <p:pic>
        <p:nvPicPr>
          <p:cNvPr id="113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1136" name="Circle"/>
          <p:cNvSpPr/>
          <p:nvPr/>
        </p:nvSpPr>
        <p:spPr>
          <a:xfrm>
            <a:off x="2181583" y="7814978"/>
            <a:ext cx="1295931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37" name="Circle"/>
          <p:cNvSpPr/>
          <p:nvPr/>
        </p:nvSpPr>
        <p:spPr>
          <a:xfrm>
            <a:off x="8401745" y="6093173"/>
            <a:ext cx="1163177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38" name="ほ"/>
          <p:cNvSpPr txBox="1"/>
          <p:nvPr/>
        </p:nvSpPr>
        <p:spPr>
          <a:xfrm>
            <a:off x="8837283" y="6535061"/>
            <a:ext cx="2921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ほ</a:t>
            </a:r>
          </a:p>
        </p:txBody>
      </p:sp>
      <p:sp>
        <p:nvSpPr>
          <p:cNvPr id="1139" name="Shift"/>
          <p:cNvSpPr txBox="1"/>
          <p:nvPr/>
        </p:nvSpPr>
        <p:spPr>
          <a:xfrm>
            <a:off x="2607217" y="8310542"/>
            <a:ext cx="444663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11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43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1144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114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46" name="Circle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47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1151" name="Group"/>
          <p:cNvGrpSpPr/>
          <p:nvPr/>
        </p:nvGrpSpPr>
        <p:grpSpPr>
          <a:xfrm>
            <a:off x="2920861" y="4413454"/>
            <a:ext cx="891680" cy="926692"/>
            <a:chOff x="0" y="0"/>
            <a:chExt cx="891678" cy="926690"/>
          </a:xfrm>
        </p:grpSpPr>
        <p:sp>
          <p:nvSpPr>
            <p:cNvPr id="1148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49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50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NEW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11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55" name="あたらしく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あたらしく！</a:t>
            </a:r>
          </a:p>
        </p:txBody>
      </p:sp>
      <p:sp>
        <p:nvSpPr>
          <p:cNvPr id="1156" name="さいしょか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さいしょから</a:t>
            </a:r>
          </a:p>
        </p:txBody>
      </p:sp>
      <p:pic>
        <p:nvPicPr>
          <p:cNvPr id="115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61" name="Group"/>
          <p:cNvGrpSpPr/>
          <p:nvPr/>
        </p:nvGrpSpPr>
        <p:grpSpPr>
          <a:xfrm>
            <a:off x="2920861" y="4413454"/>
            <a:ext cx="891680" cy="926692"/>
            <a:chOff x="0" y="0"/>
            <a:chExt cx="891678" cy="926690"/>
          </a:xfrm>
        </p:grpSpPr>
        <p:sp>
          <p:nvSpPr>
            <p:cNvPr id="1158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59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60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1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65" name="わすれ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わすれたよ</a:t>
            </a:r>
          </a:p>
        </p:txBody>
      </p:sp>
      <p:sp>
        <p:nvSpPr>
          <p:cNvPr id="1166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16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68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69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10 CLS:X=15"/>
          <p:cNvSpPr txBox="1"/>
          <p:nvPr/>
        </p:nvSpPr>
        <p:spPr>
          <a:xfrm>
            <a:off x="390525" y="4015316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10 CLS:X=15</a:t>
            </a:r>
          </a:p>
        </p:txBody>
      </p:sp>
      <p:sp>
        <p:nvSpPr>
          <p:cNvPr id="1172" name="なぜか10から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なぜか10から</a:t>
            </a:r>
          </a:p>
        </p:txBody>
      </p:sp>
      <p:grpSp>
        <p:nvGrpSpPr>
          <p:cNvPr id="1176" name="Group"/>
          <p:cNvGrpSpPr/>
          <p:nvPr/>
        </p:nvGrpSpPr>
        <p:grpSpPr>
          <a:xfrm>
            <a:off x="9101528" y="3949910"/>
            <a:ext cx="891680" cy="926692"/>
            <a:chOff x="0" y="0"/>
            <a:chExt cx="891678" cy="926690"/>
          </a:xfrm>
        </p:grpSpPr>
        <p:sp>
          <p:nvSpPr>
            <p:cNvPr id="1173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74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75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177" name="ゲームづくり、はじめ！"/>
          <p:cNvSpPr txBox="1"/>
          <p:nvPr>
            <p:ph type="title"/>
          </p:nvPr>
        </p:nvSpPr>
        <p:spPr>
          <a:xfrm>
            <a:off x="1690026" y="884072"/>
            <a:ext cx="9624748" cy="148305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ゲームづくり、はじめ！</a:t>
            </a:r>
          </a:p>
        </p:txBody>
      </p:sp>
      <p:sp>
        <p:nvSpPr>
          <p:cNvPr id="1178" name="Arrow"/>
          <p:cNvSpPr/>
          <p:nvPr/>
        </p:nvSpPr>
        <p:spPr>
          <a:xfrm rot="16200000">
            <a:off x="6526726" y="49910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79" name="Shift+ほ"/>
          <p:cNvSpPr txBox="1"/>
          <p:nvPr/>
        </p:nvSpPr>
        <p:spPr>
          <a:xfrm>
            <a:off x="6175160" y="5296529"/>
            <a:ext cx="3550777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Shift+ほ</a:t>
            </a:r>
          </a:p>
        </p:txBody>
      </p:sp>
      <p:sp>
        <p:nvSpPr>
          <p:cNvPr id="1180" name="Arrow"/>
          <p:cNvSpPr/>
          <p:nvPr/>
        </p:nvSpPr>
        <p:spPr>
          <a:xfrm rot="16200000">
            <a:off x="4976977" y="499946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1" name="け"/>
          <p:cNvSpPr txBox="1"/>
          <p:nvPr/>
        </p:nvSpPr>
        <p:spPr>
          <a:xfrm>
            <a:off x="4625412" y="5304995"/>
            <a:ext cx="14171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11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85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186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?X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?X</a:t>
            </a:r>
          </a:p>
        </p:txBody>
      </p:sp>
      <p:pic>
        <p:nvPicPr>
          <p:cNvPr id="11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90" name="なにがでるかな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なにがでるかな？</a:t>
            </a:r>
          </a:p>
        </p:txBody>
      </p:sp>
      <p:sp>
        <p:nvSpPr>
          <p:cNvPr id="1191" name="はてなマークでがめんにひょうじ"/>
          <p:cNvSpPr txBox="1"/>
          <p:nvPr>
            <p:ph type="title"/>
          </p:nvPr>
        </p:nvSpPr>
        <p:spPr>
          <a:xfrm>
            <a:off x="293951" y="2611966"/>
            <a:ext cx="8851636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はてなマークでがめんにひょうじ</a:t>
            </a:r>
          </a:p>
        </p:txBody>
      </p:sp>
      <p:sp>
        <p:nvSpPr>
          <p:cNvPr id="1192" name="Arrow"/>
          <p:cNvSpPr/>
          <p:nvPr/>
        </p:nvSpPr>
        <p:spPr>
          <a:xfrm rot="16200000">
            <a:off x="413792" y="538046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3" name="Shift+め"/>
          <p:cNvSpPr txBox="1"/>
          <p:nvPr/>
        </p:nvSpPr>
        <p:spPr>
          <a:xfrm>
            <a:off x="62227" y="5685995"/>
            <a:ext cx="35507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Shift+め</a:t>
            </a:r>
          </a:p>
        </p:txBody>
      </p:sp>
      <p:grpSp>
        <p:nvGrpSpPr>
          <p:cNvPr id="1197" name="Group"/>
          <p:cNvGrpSpPr/>
          <p:nvPr/>
        </p:nvGrpSpPr>
        <p:grpSpPr>
          <a:xfrm>
            <a:off x="2213895" y="4413454"/>
            <a:ext cx="891680" cy="926692"/>
            <a:chOff x="0" y="0"/>
            <a:chExt cx="891678" cy="926690"/>
          </a:xfrm>
        </p:grpSpPr>
        <p:sp>
          <p:nvSpPr>
            <p:cNvPr id="1194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95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96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2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201" name="おもいだし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おもいだしてるよ</a:t>
            </a:r>
          </a:p>
        </p:txBody>
      </p:sp>
      <p:sp>
        <p:nvSpPr>
          <p:cNvPr id="1202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20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04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05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35681" y="-399157"/>
            <a:ext cx="14487629" cy="7882467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https://www.youtube.com/watch?v=imF5dVk2i1M"/>
          <p:cNvSpPr txBox="1"/>
          <p:nvPr/>
        </p:nvSpPr>
        <p:spPr>
          <a:xfrm>
            <a:off x="2300014" y="8906933"/>
            <a:ext cx="840477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https://www.youtube.com/watch?v=imF5dVk2i1M</a:t>
            </a:r>
          </a:p>
        </p:txBody>
      </p:sp>
      <p:sp>
        <p:nvSpPr>
          <p:cNvPr id="290" name="はんだづけデモ"/>
          <p:cNvSpPr txBox="1"/>
          <p:nvPr/>
        </p:nvSpPr>
        <p:spPr>
          <a:xfrm>
            <a:off x="3778250" y="7826821"/>
            <a:ext cx="5448300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はんだづけデモ</a:t>
            </a:r>
          </a:p>
        </p:txBody>
      </p:sp>
      <p:pic>
        <p:nvPicPr>
          <p:cNvPr id="29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972766" y="7586100"/>
            <a:ext cx="1938901" cy="1938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68675" y="5745364"/>
            <a:ext cx="8003855" cy="7496569"/>
          </a:xfrm>
          <a:prstGeom prst="rect">
            <a:avLst/>
          </a:prstGeom>
          <a:ln w="12700">
            <a:miter lim="400000"/>
          </a:ln>
        </p:spPr>
      </p:pic>
      <p:sp>
        <p:nvSpPr>
          <p:cNvPr id="1208" name="コンピューターのきおく力"/>
          <p:cNvSpPr txBox="1"/>
          <p:nvPr/>
        </p:nvSpPr>
        <p:spPr>
          <a:xfrm>
            <a:off x="132159" y="139700"/>
            <a:ext cx="1274048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コンピューターのきおく力</a:t>
            </a:r>
          </a:p>
        </p:txBody>
      </p:sp>
      <p:sp>
        <p:nvSpPr>
          <p:cNvPr id="1209" name="Quote Bubble"/>
          <p:cNvSpPr/>
          <p:nvPr/>
        </p:nvSpPr>
        <p:spPr>
          <a:xfrm>
            <a:off x="2816225" y="2253881"/>
            <a:ext cx="15057438" cy="8669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896" y="0"/>
                </a:moveTo>
                <a:cubicBezTo>
                  <a:pt x="4815" y="0"/>
                  <a:pt x="3937" y="1524"/>
                  <a:pt x="3937" y="3403"/>
                </a:cubicBezTo>
                <a:lnTo>
                  <a:pt x="3937" y="12636"/>
                </a:lnTo>
                <a:lnTo>
                  <a:pt x="0" y="14986"/>
                </a:lnTo>
                <a:lnTo>
                  <a:pt x="3937" y="14697"/>
                </a:lnTo>
                <a:lnTo>
                  <a:pt x="3937" y="18198"/>
                </a:lnTo>
                <a:cubicBezTo>
                  <a:pt x="3937" y="20077"/>
                  <a:pt x="4815" y="21600"/>
                  <a:pt x="5896" y="21600"/>
                </a:cubicBezTo>
                <a:lnTo>
                  <a:pt x="19641" y="21600"/>
                </a:lnTo>
                <a:cubicBezTo>
                  <a:pt x="20723" y="21600"/>
                  <a:pt x="21600" y="20077"/>
                  <a:pt x="21600" y="18198"/>
                </a:cubicBezTo>
                <a:lnTo>
                  <a:pt x="21600" y="3403"/>
                </a:lnTo>
                <a:cubicBezTo>
                  <a:pt x="21600" y="1524"/>
                  <a:pt x="20723" y="0"/>
                  <a:pt x="19641" y="0"/>
                </a:cubicBezTo>
                <a:lnTo>
                  <a:pt x="5896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121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14412" y="3135507"/>
            <a:ext cx="3632511" cy="8416791"/>
          </a:xfrm>
          <a:prstGeom prst="rect">
            <a:avLst/>
          </a:prstGeom>
          <a:ln w="12700">
            <a:miter lim="400000"/>
          </a:ln>
        </p:spPr>
      </p:pic>
      <p:sp>
        <p:nvSpPr>
          <p:cNvPr id="1211" name="4…"/>
          <p:cNvSpPr txBox="1"/>
          <p:nvPr/>
        </p:nvSpPr>
        <p:spPr>
          <a:xfrm>
            <a:off x="11010900" y="3282949"/>
            <a:ext cx="14478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32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9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16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0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0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0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0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0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0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0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0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0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0</a:t>
            </a:r>
          </a:p>
        </p:txBody>
      </p:sp>
      <p:sp>
        <p:nvSpPr>
          <p:cNvPr id="1212" name="0…"/>
          <p:cNvSpPr txBox="1"/>
          <p:nvPr/>
        </p:nvSpPr>
        <p:spPr>
          <a:xfrm>
            <a:off x="6031846" y="3308349"/>
            <a:ext cx="14478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0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5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6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7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8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9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11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12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13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14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1213" name="ばしょ"/>
          <p:cNvSpPr txBox="1"/>
          <p:nvPr/>
        </p:nvSpPr>
        <p:spPr>
          <a:xfrm>
            <a:off x="6373283" y="2501204"/>
            <a:ext cx="14859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ばしょ</a:t>
            </a:r>
          </a:p>
        </p:txBody>
      </p:sp>
      <p:sp>
        <p:nvSpPr>
          <p:cNvPr id="1214" name="かず"/>
          <p:cNvSpPr txBox="1"/>
          <p:nvPr/>
        </p:nvSpPr>
        <p:spPr>
          <a:xfrm>
            <a:off x="11544808" y="2501204"/>
            <a:ext cx="101498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かず</a:t>
            </a:r>
          </a:p>
        </p:txBody>
      </p:sp>
      <p:sp>
        <p:nvSpPr>
          <p:cNvPr id="1215" name="あるかないかで、きおく…"/>
          <p:cNvSpPr txBox="1"/>
          <p:nvPr/>
        </p:nvSpPr>
        <p:spPr>
          <a:xfrm>
            <a:off x="47455" y="3800837"/>
            <a:ext cx="5433823" cy="261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あるかないかで、きおく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1つを1bitとよぶよ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ボクのきおくは32768コ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7" name="Table"/>
          <p:cNvGraphicFramePr/>
          <p:nvPr/>
        </p:nvGraphicFramePr>
        <p:xfrm>
          <a:off x="679398" y="2220410"/>
          <a:ext cx="11646004" cy="5600012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3882001"/>
                <a:gridCol w="3882001"/>
                <a:gridCol w="3882001"/>
              </a:tblGrid>
              <a:tr h="1866670">
                <a:tc>
                  <a:txBody>
                    <a:bodyPr/>
                    <a:lstStyle/>
                    <a:p>
                      <a:pPr defTabSz="914400">
                        <a:defRPr b="0" sz="3500">
                          <a:sym typeface="ヒラギノ角ゴ ProN W6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FFFFFF"/>
                          </a:solidFill>
                          <a:sym typeface="ヒラギノ角ゴ ProN W6"/>
                        </a:rPr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FFFFFF"/>
                          </a:solidFill>
                          <a:sym typeface="ヒラギノ角ゴ ProN W6"/>
                        </a:rPr>
                        <a:t>ノートPC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86667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FFFFFF"/>
                          </a:solidFill>
                          <a:sym typeface="ヒラギノ角ゴ ProN W6"/>
                        </a:rPr>
                        <a:t>RAM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500"/>
                        <a:t>4KB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500"/>
                        <a:t>4GB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86667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FFFFFF"/>
                          </a:solidFill>
                          <a:sym typeface="ヒラギノ角ゴ ProN W6"/>
                        </a:rPr>
                        <a:t>bit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500"/>
                        <a:t>約3万bit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500"/>
                        <a:t>約340億bit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1218" name="コンピューターのきおく"/>
          <p:cNvSpPr txBox="1"/>
          <p:nvPr/>
        </p:nvSpPr>
        <p:spPr>
          <a:xfrm>
            <a:off x="1555750" y="778109"/>
            <a:ext cx="9893301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pPr/>
            <a:r>
              <a:t>コンピューターのきおく</a:t>
            </a:r>
          </a:p>
        </p:txBody>
      </p:sp>
      <p:sp>
        <p:nvSpPr>
          <p:cNvPr id="1219" name="ノートPCは、約100万倍記憶できる！…"/>
          <p:cNvSpPr txBox="1"/>
          <p:nvPr/>
        </p:nvSpPr>
        <p:spPr>
          <a:xfrm>
            <a:off x="1943861" y="8074297"/>
            <a:ext cx="9117077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914400">
              <a:defRPr sz="4000"/>
            </a:pPr>
            <a:r>
              <a:t>ノートPCは、約100万倍記憶できる！</a:t>
            </a:r>
          </a:p>
          <a:p>
            <a:pPr defTabSz="914400">
              <a:defRPr sz="4000"/>
            </a:pPr>
            <a:r>
              <a:t>外部保存を加えると数億倍！？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20 LC X,5:?”c”"/>
          <p:cNvSpPr txBox="1"/>
          <p:nvPr/>
        </p:nvSpPr>
        <p:spPr>
          <a:xfrm>
            <a:off x="390525" y="3699468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</p:txBody>
      </p:sp>
      <p:sp>
        <p:nvSpPr>
          <p:cNvPr id="1222" name="じぶん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じぶんキャラ</a:t>
            </a:r>
          </a:p>
        </p:txBody>
      </p:sp>
      <p:sp>
        <p:nvSpPr>
          <p:cNvPr id="1223" name="Alt+C"/>
          <p:cNvSpPr txBox="1"/>
          <p:nvPr/>
        </p:nvSpPr>
        <p:spPr>
          <a:xfrm>
            <a:off x="9041127" y="5083871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Alt+C</a:t>
            </a:r>
          </a:p>
        </p:txBody>
      </p:sp>
      <p:sp>
        <p:nvSpPr>
          <p:cNvPr id="1224" name="ダブルクォート…"/>
          <p:cNvSpPr txBox="1"/>
          <p:nvPr/>
        </p:nvSpPr>
        <p:spPr>
          <a:xfrm>
            <a:off x="8330835" y="1193796"/>
            <a:ext cx="3550777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49833">
              <a:defRPr sz="3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 defTabSz="449833">
              <a:defRPr sz="3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Shift+2</a:t>
            </a:r>
          </a:p>
        </p:txBody>
      </p:sp>
      <p:sp>
        <p:nvSpPr>
          <p:cNvPr id="1225" name="Arrow"/>
          <p:cNvSpPr/>
          <p:nvPr/>
        </p:nvSpPr>
        <p:spPr>
          <a:xfrm rot="16200000">
            <a:off x="9625525" y="477152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26" name="Arrow"/>
          <p:cNvSpPr/>
          <p:nvPr/>
        </p:nvSpPr>
        <p:spPr>
          <a:xfrm flipH="1" rot="16200000">
            <a:off x="8728059" y="2934261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27" name="Arrow"/>
          <p:cNvSpPr/>
          <p:nvPr/>
        </p:nvSpPr>
        <p:spPr>
          <a:xfrm flipH="1" rot="16200000">
            <a:off x="10180092" y="2934261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28" name="Arrow"/>
          <p:cNvSpPr/>
          <p:nvPr/>
        </p:nvSpPr>
        <p:spPr>
          <a:xfrm rot="16200000">
            <a:off x="8042259" y="477152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29" name="Shift+め…"/>
          <p:cNvSpPr txBox="1"/>
          <p:nvPr/>
        </p:nvSpPr>
        <p:spPr>
          <a:xfrm>
            <a:off x="5802627" y="5531510"/>
            <a:ext cx="3550777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Shift+め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  <p:sp>
        <p:nvSpPr>
          <p:cNvPr id="1230" name="コンマ…"/>
          <p:cNvSpPr txBox="1"/>
          <p:nvPr/>
        </p:nvSpPr>
        <p:spPr>
          <a:xfrm>
            <a:off x="5007355" y="1373421"/>
            <a:ext cx="1431994" cy="1848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  <a:p>
            <a:pPr algn="r"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</p:txBody>
      </p:sp>
      <p:sp>
        <p:nvSpPr>
          <p:cNvPr id="1231" name="Arrow"/>
          <p:cNvSpPr/>
          <p:nvPr/>
        </p:nvSpPr>
        <p:spPr>
          <a:xfrm flipH="1" rot="16200000">
            <a:off x="5798593" y="309512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235" name="Group"/>
          <p:cNvGrpSpPr/>
          <p:nvPr/>
        </p:nvGrpSpPr>
        <p:grpSpPr>
          <a:xfrm>
            <a:off x="11057327" y="3842615"/>
            <a:ext cx="647670" cy="673101"/>
            <a:chOff x="0" y="0"/>
            <a:chExt cx="647669" cy="673100"/>
          </a:xfrm>
        </p:grpSpPr>
        <p:sp>
          <p:nvSpPr>
            <p:cNvPr id="1232" name="Rectangle"/>
            <p:cNvSpPr/>
            <p:nvPr/>
          </p:nvSpPr>
          <p:spPr>
            <a:xfrm>
              <a:off x="0" y="0"/>
              <a:ext cx="647670" cy="6731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33" name="Line"/>
            <p:cNvSpPr/>
            <p:nvPr/>
          </p:nvSpPr>
          <p:spPr>
            <a:xfrm flipH="1" flipV="1">
              <a:off x="92099" y="454546"/>
              <a:ext cx="4008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34" name="Line"/>
            <p:cNvSpPr/>
            <p:nvPr/>
          </p:nvSpPr>
          <p:spPr>
            <a:xfrm flipH="1">
              <a:off x="473630" y="182690"/>
              <a:ext cx="2118" cy="29749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236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37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38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239" name="コロン…"/>
          <p:cNvSpPr txBox="1"/>
          <p:nvPr/>
        </p:nvSpPr>
        <p:spPr>
          <a:xfrm>
            <a:off x="6904352" y="1373421"/>
            <a:ext cx="1431993" cy="1848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コロン</a:t>
            </a:r>
          </a:p>
          <a:p>
            <a:pPr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け</a:t>
            </a:r>
          </a:p>
        </p:txBody>
      </p:sp>
      <p:sp>
        <p:nvSpPr>
          <p:cNvPr id="1240" name="Arrow"/>
          <p:cNvSpPr/>
          <p:nvPr/>
        </p:nvSpPr>
        <p:spPr>
          <a:xfrm flipH="1" rot="16200000">
            <a:off x="7263327" y="307594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8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てき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てきキャラ</a:t>
            </a:r>
          </a:p>
        </p:txBody>
      </p:sp>
      <p:sp>
        <p:nvSpPr>
          <p:cNvPr id="1243" name="30 LC RND(32),23:?”*”"/>
          <p:cNvSpPr txBox="1"/>
          <p:nvPr/>
        </p:nvSpPr>
        <p:spPr>
          <a:xfrm>
            <a:off x="142974" y="3357033"/>
            <a:ext cx="12718852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2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30 LC RND(32),23:?”*”</a:t>
            </a:r>
          </a:p>
        </p:txBody>
      </p:sp>
      <p:sp>
        <p:nvSpPr>
          <p:cNvPr id="1244" name="かっこ…"/>
          <p:cNvSpPr txBox="1"/>
          <p:nvPr/>
        </p:nvSpPr>
        <p:spPr>
          <a:xfrm>
            <a:off x="3281115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1245" name="Arrow"/>
          <p:cNvSpPr/>
          <p:nvPr/>
        </p:nvSpPr>
        <p:spPr>
          <a:xfrm flipH="1" rot="16200000">
            <a:off x="4964626" y="25584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46" name="かっこ…"/>
          <p:cNvSpPr txBox="1"/>
          <p:nvPr/>
        </p:nvSpPr>
        <p:spPr>
          <a:xfrm>
            <a:off x="5964700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247" name="Arrow"/>
          <p:cNvSpPr/>
          <p:nvPr/>
        </p:nvSpPr>
        <p:spPr>
          <a:xfrm flipH="1" rot="16200000">
            <a:off x="6450177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48" name="ね…"/>
          <p:cNvSpPr txBox="1"/>
          <p:nvPr/>
        </p:nvSpPr>
        <p:spPr>
          <a:xfrm>
            <a:off x="6108485" y="4429061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1249" name="Arrow"/>
          <p:cNvSpPr/>
          <p:nvPr/>
        </p:nvSpPr>
        <p:spPr>
          <a:xfrm rot="16200000">
            <a:off x="69881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50" name="Shift+け…"/>
          <p:cNvSpPr txBox="1"/>
          <p:nvPr/>
        </p:nvSpPr>
        <p:spPr>
          <a:xfrm>
            <a:off x="9629626" y="4475957"/>
            <a:ext cx="2687045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Shift+け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アスタリスク</a:t>
            </a:r>
          </a:p>
        </p:txBody>
      </p:sp>
      <p:sp>
        <p:nvSpPr>
          <p:cNvPr id="1251" name="Arrow"/>
          <p:cNvSpPr/>
          <p:nvPr/>
        </p:nvSpPr>
        <p:spPr>
          <a:xfrm rot="16200000">
            <a:off x="10222426" y="4159015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52" name="ダブルクォート…"/>
          <p:cNvSpPr txBox="1"/>
          <p:nvPr/>
        </p:nvSpPr>
        <p:spPr>
          <a:xfrm>
            <a:off x="8630494" y="94800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Shift+2</a:t>
            </a:r>
          </a:p>
        </p:txBody>
      </p:sp>
      <p:sp>
        <p:nvSpPr>
          <p:cNvPr id="1253" name="Arrow"/>
          <p:cNvSpPr/>
          <p:nvPr/>
        </p:nvSpPr>
        <p:spPr>
          <a:xfrm flipH="1" rot="16200000">
            <a:off x="9600126" y="24822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54" name="Arrow"/>
          <p:cNvSpPr/>
          <p:nvPr/>
        </p:nvSpPr>
        <p:spPr>
          <a:xfrm flipH="1" rot="16200000">
            <a:off x="10633059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7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258" name="Group"/>
          <p:cNvGrpSpPr/>
          <p:nvPr/>
        </p:nvGrpSpPr>
        <p:grpSpPr>
          <a:xfrm>
            <a:off x="11422806" y="3287388"/>
            <a:ext cx="687068" cy="714045"/>
            <a:chOff x="0" y="0"/>
            <a:chExt cx="687066" cy="714044"/>
          </a:xfrm>
        </p:grpSpPr>
        <p:sp>
          <p:nvSpPr>
            <p:cNvPr id="1255" name="Rectangle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56" name="Line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57" name="Line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259" name="Image" descr="Image"/>
          <p:cNvPicPr>
            <a:picLocks noChangeAspect="1"/>
          </p:cNvPicPr>
          <p:nvPr/>
        </p:nvPicPr>
        <p:blipFill>
          <a:blip r:embed="rId8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60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61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262" name="れんだする"/>
          <p:cNvSpPr txBox="1"/>
          <p:nvPr/>
        </p:nvSpPr>
        <p:spPr>
          <a:xfrm>
            <a:off x="2385218" y="5771187"/>
            <a:ext cx="3188927" cy="1447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れんだする</a:t>
            </a:r>
          </a:p>
        </p:txBody>
      </p:sp>
      <p:sp>
        <p:nvSpPr>
          <p:cNvPr id="1263" name="Arrow"/>
          <p:cNvSpPr/>
          <p:nvPr/>
        </p:nvSpPr>
        <p:spPr>
          <a:xfrm rot="16200000">
            <a:off x="9134459" y="4159015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9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64" name="Shift+め…"/>
          <p:cNvSpPr txBox="1"/>
          <p:nvPr/>
        </p:nvSpPr>
        <p:spPr>
          <a:xfrm>
            <a:off x="7000661" y="4625348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Shift+め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！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！？</a:t>
            </a:r>
          </a:p>
        </p:txBody>
      </p:sp>
      <p:sp>
        <p:nvSpPr>
          <p:cNvPr id="1267" name="40 GOTO20"/>
          <p:cNvSpPr txBox="1"/>
          <p:nvPr/>
        </p:nvSpPr>
        <p:spPr>
          <a:xfrm>
            <a:off x="142974" y="3337983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40 GOTO20</a:t>
            </a:r>
          </a:p>
        </p:txBody>
      </p:sp>
      <p:pic>
        <p:nvPicPr>
          <p:cNvPr id="126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69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70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1274" name="Group"/>
          <p:cNvGrpSpPr/>
          <p:nvPr/>
        </p:nvGrpSpPr>
        <p:grpSpPr>
          <a:xfrm>
            <a:off x="5485766" y="3317511"/>
            <a:ext cx="687068" cy="714045"/>
            <a:chOff x="0" y="0"/>
            <a:chExt cx="687066" cy="714044"/>
          </a:xfrm>
        </p:grpSpPr>
        <p:sp>
          <p:nvSpPr>
            <p:cNvPr id="1271" name="Rectangle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72" name="Line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73" name="Line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12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278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127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1280" name="Circle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81" name="esc"/>
          <p:cNvSpPr txBox="1"/>
          <p:nvPr/>
        </p:nvSpPr>
        <p:spPr>
          <a:xfrm>
            <a:off x="2345039" y="6328998"/>
            <a:ext cx="390985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esc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2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285" name="はやすぎた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はやすぎた？</a:t>
            </a:r>
          </a:p>
        </p:txBody>
      </p:sp>
      <p:sp>
        <p:nvSpPr>
          <p:cNvPr id="1286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28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88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89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35 WAIT3"/>
          <p:cNvSpPr txBox="1"/>
          <p:nvPr/>
        </p:nvSpPr>
        <p:spPr>
          <a:xfrm>
            <a:off x="142974" y="3778249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35 WAIT3</a:t>
            </a:r>
          </a:p>
        </p:txBody>
      </p:sp>
      <p:sp>
        <p:nvSpPr>
          <p:cNvPr id="1292" name="スピードちょうせ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スピードちょうせい</a:t>
            </a:r>
          </a:p>
        </p:txBody>
      </p:sp>
      <p:pic>
        <p:nvPicPr>
          <p:cNvPr id="129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94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95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1299" name="Group"/>
          <p:cNvGrpSpPr/>
          <p:nvPr/>
        </p:nvGrpSpPr>
        <p:grpSpPr>
          <a:xfrm>
            <a:off x="4893100" y="3757777"/>
            <a:ext cx="687067" cy="714046"/>
            <a:chOff x="0" y="0"/>
            <a:chExt cx="687066" cy="714044"/>
          </a:xfrm>
        </p:grpSpPr>
        <p:sp>
          <p:nvSpPr>
            <p:cNvPr id="1296" name="Rectangle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97" name="Line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98" name="Line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36 X=X-BTN(28)+BTN(29)"/>
          <p:cNvSpPr txBox="1"/>
          <p:nvPr/>
        </p:nvSpPr>
        <p:spPr>
          <a:xfrm>
            <a:off x="142974" y="3780366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36 X=X-BTN(28)+BTN(29)</a:t>
            </a:r>
          </a:p>
        </p:txBody>
      </p:sp>
      <p:sp>
        <p:nvSpPr>
          <p:cNvPr id="1302" name="カーソルでそうさ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カーソルでそうさ</a:t>
            </a:r>
          </a:p>
        </p:txBody>
      </p:sp>
      <p:sp>
        <p:nvSpPr>
          <p:cNvPr id="1303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304" name="ほ…"/>
          <p:cNvSpPr txBox="1"/>
          <p:nvPr/>
        </p:nvSpPr>
        <p:spPr>
          <a:xfrm>
            <a:off x="2397935" y="4812194"/>
            <a:ext cx="211362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ほ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マイナス</a:t>
            </a:r>
          </a:p>
        </p:txBody>
      </p:sp>
      <p:sp>
        <p:nvSpPr>
          <p:cNvPr id="1305" name="Arrow"/>
          <p:cNvSpPr/>
          <p:nvPr/>
        </p:nvSpPr>
        <p:spPr>
          <a:xfrm rot="16200000">
            <a:off x="3097726" y="45418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06" name="Shift+れ…"/>
          <p:cNvSpPr txBox="1"/>
          <p:nvPr/>
        </p:nvSpPr>
        <p:spPr>
          <a:xfrm>
            <a:off x="6024843" y="4929978"/>
            <a:ext cx="300474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Shift+れ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プラス</a:t>
            </a:r>
          </a:p>
        </p:txBody>
      </p:sp>
      <p:sp>
        <p:nvSpPr>
          <p:cNvPr id="1307" name="Arrow"/>
          <p:cNvSpPr/>
          <p:nvPr/>
        </p:nvSpPr>
        <p:spPr>
          <a:xfrm rot="16200000">
            <a:off x="7170191" y="4549535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08" name="イコール…"/>
          <p:cNvSpPr txBox="1"/>
          <p:nvPr/>
        </p:nvSpPr>
        <p:spPr>
          <a:xfrm>
            <a:off x="1256887" y="12738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1309" name="Arrow"/>
          <p:cNvSpPr/>
          <p:nvPr/>
        </p:nvSpPr>
        <p:spPr>
          <a:xfrm flipH="1" rot="16200000">
            <a:off x="2102892" y="30610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10" name="かっこ…"/>
          <p:cNvSpPr txBox="1"/>
          <p:nvPr/>
        </p:nvSpPr>
        <p:spPr>
          <a:xfrm>
            <a:off x="4132015" y="127386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1311" name="Arrow"/>
          <p:cNvSpPr/>
          <p:nvPr/>
        </p:nvSpPr>
        <p:spPr>
          <a:xfrm flipH="1" rot="16200000">
            <a:off x="5277892" y="29848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12" name="かっこ…"/>
          <p:cNvSpPr txBox="1"/>
          <p:nvPr/>
        </p:nvSpPr>
        <p:spPr>
          <a:xfrm>
            <a:off x="6439180" y="1290045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313" name="Arrow"/>
          <p:cNvSpPr/>
          <p:nvPr/>
        </p:nvSpPr>
        <p:spPr>
          <a:xfrm flipH="1" rot="16200000">
            <a:off x="6657610" y="300526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317" name="Group"/>
          <p:cNvGrpSpPr/>
          <p:nvPr/>
        </p:nvGrpSpPr>
        <p:grpSpPr>
          <a:xfrm>
            <a:off x="11514033" y="3757777"/>
            <a:ext cx="687068" cy="714046"/>
            <a:chOff x="0" y="0"/>
            <a:chExt cx="687066" cy="714044"/>
          </a:xfrm>
        </p:grpSpPr>
        <p:sp>
          <p:nvSpPr>
            <p:cNvPr id="1314" name="Rectangle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15" name="Line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16" name="Line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39 IF SCR(X,5) END"/>
          <p:cNvSpPr txBox="1"/>
          <p:nvPr/>
        </p:nvSpPr>
        <p:spPr>
          <a:xfrm>
            <a:off x="142974" y="3776133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39 IF SCR(X,5) END</a:t>
            </a:r>
          </a:p>
        </p:txBody>
      </p:sp>
      <p:sp>
        <p:nvSpPr>
          <p:cNvPr id="1320" name="あたりはんて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あたりはんてい</a:t>
            </a:r>
          </a:p>
        </p:txBody>
      </p:sp>
      <p:sp>
        <p:nvSpPr>
          <p:cNvPr id="1321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322" name="かっこ…"/>
          <p:cNvSpPr txBox="1"/>
          <p:nvPr/>
        </p:nvSpPr>
        <p:spPr>
          <a:xfrm>
            <a:off x="3573215" y="1256928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1323" name="Arrow"/>
          <p:cNvSpPr/>
          <p:nvPr/>
        </p:nvSpPr>
        <p:spPr>
          <a:xfrm flipH="1" rot="16200000">
            <a:off x="4719092" y="2967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24" name="かっこ…"/>
          <p:cNvSpPr txBox="1"/>
          <p:nvPr/>
        </p:nvSpPr>
        <p:spPr>
          <a:xfrm>
            <a:off x="6426480" y="1273861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325" name="Arrow"/>
          <p:cNvSpPr/>
          <p:nvPr/>
        </p:nvSpPr>
        <p:spPr>
          <a:xfrm flipH="1" rot="16200000">
            <a:off x="6644911" y="29890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329" name="Group"/>
          <p:cNvGrpSpPr/>
          <p:nvPr/>
        </p:nvGrpSpPr>
        <p:grpSpPr>
          <a:xfrm>
            <a:off x="9551023" y="3723911"/>
            <a:ext cx="687068" cy="714045"/>
            <a:chOff x="0" y="0"/>
            <a:chExt cx="687066" cy="714044"/>
          </a:xfrm>
        </p:grpSpPr>
        <p:sp>
          <p:nvSpPr>
            <p:cNvPr id="1326" name="Rectangle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27" name="Line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28" name="Line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330" name="ね…"/>
          <p:cNvSpPr txBox="1"/>
          <p:nvPr/>
        </p:nvSpPr>
        <p:spPr>
          <a:xfrm>
            <a:off x="5301158" y="4884161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1331" name="Arrow"/>
          <p:cNvSpPr/>
          <p:nvPr/>
        </p:nvSpPr>
        <p:spPr>
          <a:xfrm rot="16200000">
            <a:off x="5660132" y="45926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6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